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Agrandir Bold" panose="020B0604020202020204" charset="0"/>
      <p:regular r:id="rId14"/>
    </p:embeddedFont>
    <p:embeddedFont>
      <p:font typeface="Heading Now 71-78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TT Firs Neue" panose="020B0604020202020204" charset="0"/>
      <p:regular r:id="rId18"/>
    </p:embeddedFont>
    <p:embeddedFont>
      <p:font typeface="TT Firs Neue Bold" panose="020B0604020202020204" charset="0"/>
      <p:regular r:id="rId19"/>
    </p:embeddedFont>
    <p:embeddedFont>
      <p:font typeface="TT Firs Neue Bold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0123" y="0"/>
            <a:ext cx="14749336" cy="10429010"/>
          </a:xfrm>
          <a:custGeom>
            <a:avLst/>
            <a:gdLst/>
            <a:ahLst/>
            <a:cxnLst/>
            <a:rect l="l" t="t" r="r" b="b"/>
            <a:pathLst>
              <a:path w="14749336" h="10429010">
                <a:moveTo>
                  <a:pt x="0" y="0"/>
                </a:moveTo>
                <a:lnTo>
                  <a:pt x="14749336" y="0"/>
                </a:lnTo>
                <a:lnTo>
                  <a:pt x="14749336" y="10429010"/>
                </a:lnTo>
                <a:lnTo>
                  <a:pt x="0" y="1042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Freeform 3"/>
          <p:cNvSpPr/>
          <p:nvPr/>
        </p:nvSpPr>
        <p:spPr>
          <a:xfrm>
            <a:off x="9144000" y="1028700"/>
            <a:ext cx="8896865" cy="8229600"/>
          </a:xfrm>
          <a:custGeom>
            <a:avLst/>
            <a:gdLst/>
            <a:ahLst/>
            <a:cxnLst/>
            <a:rect l="l" t="t" r="r" b="b"/>
            <a:pathLst>
              <a:path w="8896865" h="8229600">
                <a:moveTo>
                  <a:pt x="0" y="0"/>
                </a:moveTo>
                <a:lnTo>
                  <a:pt x="8896865" y="0"/>
                </a:lnTo>
                <a:lnTo>
                  <a:pt x="88968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4" name="Freeform 4"/>
          <p:cNvSpPr/>
          <p:nvPr/>
        </p:nvSpPr>
        <p:spPr>
          <a:xfrm>
            <a:off x="3189698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5" name="Freeform 5"/>
          <p:cNvSpPr/>
          <p:nvPr/>
        </p:nvSpPr>
        <p:spPr>
          <a:xfrm>
            <a:off x="1626867" y="4011018"/>
            <a:ext cx="3814400" cy="785766"/>
          </a:xfrm>
          <a:custGeom>
            <a:avLst/>
            <a:gdLst/>
            <a:ahLst/>
            <a:cxnLst/>
            <a:rect l="l" t="t" r="r" b="b"/>
            <a:pathLst>
              <a:path w="3814400" h="785766">
                <a:moveTo>
                  <a:pt x="0" y="0"/>
                </a:moveTo>
                <a:lnTo>
                  <a:pt x="3814400" y="0"/>
                </a:lnTo>
                <a:lnTo>
                  <a:pt x="3814400" y="785766"/>
                </a:lnTo>
                <a:lnTo>
                  <a:pt x="0" y="785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 rot="-5400000">
            <a:off x="-1948005" y="3506286"/>
            <a:ext cx="5953411" cy="511336"/>
          </a:xfrm>
          <a:custGeom>
            <a:avLst/>
            <a:gdLst/>
            <a:ahLst/>
            <a:cxnLst/>
            <a:rect l="l" t="t" r="r" b="b"/>
            <a:pathLst>
              <a:path w="5953411" h="511336">
                <a:moveTo>
                  <a:pt x="0" y="0"/>
                </a:moveTo>
                <a:lnTo>
                  <a:pt x="5953410" y="0"/>
                </a:lnTo>
                <a:lnTo>
                  <a:pt x="5953410" y="511336"/>
                </a:lnTo>
                <a:lnTo>
                  <a:pt x="0" y="511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315300" y="8528429"/>
            <a:ext cx="1426800" cy="1426800"/>
          </a:xfrm>
          <a:custGeom>
            <a:avLst/>
            <a:gdLst/>
            <a:ahLst/>
            <a:cxnLst/>
            <a:rect l="l" t="t" r="r" b="b"/>
            <a:pathLst>
              <a:path w="1426800" h="1426800">
                <a:moveTo>
                  <a:pt x="0" y="0"/>
                </a:moveTo>
                <a:lnTo>
                  <a:pt x="1426800" y="0"/>
                </a:lnTo>
                <a:lnTo>
                  <a:pt x="1426800" y="1426800"/>
                </a:lnTo>
                <a:lnTo>
                  <a:pt x="0" y="1426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TextBox 8"/>
          <p:cNvSpPr txBox="1"/>
          <p:nvPr/>
        </p:nvSpPr>
        <p:spPr>
          <a:xfrm>
            <a:off x="1939517" y="4813339"/>
            <a:ext cx="7419488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University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517" y="8909000"/>
            <a:ext cx="43612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Application Web JEE (Spring Boot)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9517" y="6957734"/>
            <a:ext cx="453540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Système de Gestion Académique Centralisé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9229" y="1536816"/>
            <a:ext cx="670396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Lina Harti - Amine Lassri - Ismail Ibenouazi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9517" y="4177206"/>
            <a:ext cx="43612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Projet Web Dev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8897" y="1458699"/>
            <a:ext cx="4210206" cy="7369603"/>
            <a:chOff x="0" y="0"/>
            <a:chExt cx="639687" cy="1119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687" cy="1119717"/>
            </a:xfrm>
            <a:custGeom>
              <a:avLst/>
              <a:gdLst/>
              <a:ahLst/>
              <a:cxnLst/>
              <a:rect l="l" t="t" r="r" b="b"/>
              <a:pathLst>
                <a:path w="639687" h="1119717">
                  <a:moveTo>
                    <a:pt x="95620" y="0"/>
                  </a:moveTo>
                  <a:lnTo>
                    <a:pt x="544067" y="0"/>
                  </a:lnTo>
                  <a:cubicBezTo>
                    <a:pt x="569427" y="0"/>
                    <a:pt x="593749" y="10074"/>
                    <a:pt x="611681" y="28006"/>
                  </a:cubicBezTo>
                  <a:cubicBezTo>
                    <a:pt x="629613" y="45939"/>
                    <a:pt x="639687" y="70260"/>
                    <a:pt x="639687" y="95620"/>
                  </a:cubicBezTo>
                  <a:lnTo>
                    <a:pt x="639687" y="1024097"/>
                  </a:lnTo>
                  <a:cubicBezTo>
                    <a:pt x="639687" y="1076907"/>
                    <a:pt x="596877" y="1119717"/>
                    <a:pt x="544067" y="1119717"/>
                  </a:cubicBezTo>
                  <a:lnTo>
                    <a:pt x="95620" y="1119717"/>
                  </a:lnTo>
                  <a:cubicBezTo>
                    <a:pt x="42811" y="1119717"/>
                    <a:pt x="0" y="1076907"/>
                    <a:pt x="0" y="1024097"/>
                  </a:cubicBezTo>
                  <a:lnTo>
                    <a:pt x="0" y="95620"/>
                  </a:lnTo>
                  <a:cubicBezTo>
                    <a:pt x="0" y="42811"/>
                    <a:pt x="42811" y="0"/>
                    <a:pt x="95620" y="0"/>
                  </a:cubicBezTo>
                  <a:close/>
                </a:path>
              </a:pathLst>
            </a:custGeom>
            <a:blipFill>
              <a:blip r:embed="rId2"/>
              <a:stretch>
                <a:fillRect l="-81363" r="-81363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76509" y="981260"/>
            <a:ext cx="5131273" cy="2552576"/>
            <a:chOff x="0" y="0"/>
            <a:chExt cx="1351446" cy="6722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1446" cy="672284"/>
            </a:xfrm>
            <a:custGeom>
              <a:avLst/>
              <a:gdLst/>
              <a:ahLst/>
              <a:cxnLst/>
              <a:rect l="l" t="t" r="r" b="b"/>
              <a:pathLst>
                <a:path w="1351446" h="672284">
                  <a:moveTo>
                    <a:pt x="76947" y="0"/>
                  </a:moveTo>
                  <a:lnTo>
                    <a:pt x="1274499" y="0"/>
                  </a:lnTo>
                  <a:cubicBezTo>
                    <a:pt x="1294907" y="0"/>
                    <a:pt x="1314479" y="8107"/>
                    <a:pt x="1328909" y="22537"/>
                  </a:cubicBezTo>
                  <a:cubicBezTo>
                    <a:pt x="1343340" y="36968"/>
                    <a:pt x="1351446" y="56540"/>
                    <a:pt x="1351446" y="76947"/>
                  </a:cubicBezTo>
                  <a:lnTo>
                    <a:pt x="1351446" y="595336"/>
                  </a:lnTo>
                  <a:cubicBezTo>
                    <a:pt x="1351446" y="637833"/>
                    <a:pt x="1316996" y="672284"/>
                    <a:pt x="1274499" y="672284"/>
                  </a:cubicBezTo>
                  <a:lnTo>
                    <a:pt x="76947" y="672284"/>
                  </a:lnTo>
                  <a:cubicBezTo>
                    <a:pt x="34451" y="672284"/>
                    <a:pt x="0" y="637833"/>
                    <a:pt x="0" y="595336"/>
                  </a:cubicBezTo>
                  <a:lnTo>
                    <a:pt x="0" y="76947"/>
                  </a:lnTo>
                  <a:cubicBezTo>
                    <a:pt x="0" y="34451"/>
                    <a:pt x="34451" y="0"/>
                    <a:pt x="76947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51446" cy="71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876675" y="883577"/>
            <a:ext cx="2382625" cy="290247"/>
          </a:xfrm>
          <a:custGeom>
            <a:avLst/>
            <a:gdLst/>
            <a:ahLst/>
            <a:cxnLst/>
            <a:rect l="l" t="t" r="r" b="b"/>
            <a:pathLst>
              <a:path w="2382625" h="290247">
                <a:moveTo>
                  <a:pt x="0" y="0"/>
                </a:moveTo>
                <a:lnTo>
                  <a:pt x="2382625" y="0"/>
                </a:lnTo>
                <a:lnTo>
                  <a:pt x="2382625" y="290246"/>
                </a:lnTo>
                <a:lnTo>
                  <a:pt x="0" y="29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8" name="Group 8"/>
          <p:cNvGrpSpPr/>
          <p:nvPr/>
        </p:nvGrpSpPr>
        <p:grpSpPr>
          <a:xfrm>
            <a:off x="1376509" y="3867212"/>
            <a:ext cx="5131273" cy="2552576"/>
            <a:chOff x="0" y="0"/>
            <a:chExt cx="1351446" cy="6722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1446" cy="672284"/>
            </a:xfrm>
            <a:custGeom>
              <a:avLst/>
              <a:gdLst/>
              <a:ahLst/>
              <a:cxnLst/>
              <a:rect l="l" t="t" r="r" b="b"/>
              <a:pathLst>
                <a:path w="1351446" h="672284">
                  <a:moveTo>
                    <a:pt x="76947" y="0"/>
                  </a:moveTo>
                  <a:lnTo>
                    <a:pt x="1274499" y="0"/>
                  </a:lnTo>
                  <a:cubicBezTo>
                    <a:pt x="1294907" y="0"/>
                    <a:pt x="1314479" y="8107"/>
                    <a:pt x="1328909" y="22537"/>
                  </a:cubicBezTo>
                  <a:cubicBezTo>
                    <a:pt x="1343340" y="36968"/>
                    <a:pt x="1351446" y="56540"/>
                    <a:pt x="1351446" y="76947"/>
                  </a:cubicBezTo>
                  <a:lnTo>
                    <a:pt x="1351446" y="595336"/>
                  </a:lnTo>
                  <a:cubicBezTo>
                    <a:pt x="1351446" y="637833"/>
                    <a:pt x="1316996" y="672284"/>
                    <a:pt x="1274499" y="672284"/>
                  </a:cubicBezTo>
                  <a:lnTo>
                    <a:pt x="76947" y="672284"/>
                  </a:lnTo>
                  <a:cubicBezTo>
                    <a:pt x="34451" y="672284"/>
                    <a:pt x="0" y="637833"/>
                    <a:pt x="0" y="595336"/>
                  </a:cubicBezTo>
                  <a:lnTo>
                    <a:pt x="0" y="76947"/>
                  </a:lnTo>
                  <a:cubicBezTo>
                    <a:pt x="0" y="34451"/>
                    <a:pt x="34451" y="0"/>
                    <a:pt x="76947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51446" cy="71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6509" y="6753163"/>
            <a:ext cx="5131273" cy="2552576"/>
            <a:chOff x="0" y="0"/>
            <a:chExt cx="1351446" cy="6722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1446" cy="672284"/>
            </a:xfrm>
            <a:custGeom>
              <a:avLst/>
              <a:gdLst/>
              <a:ahLst/>
              <a:cxnLst/>
              <a:rect l="l" t="t" r="r" b="b"/>
              <a:pathLst>
                <a:path w="1351446" h="672284">
                  <a:moveTo>
                    <a:pt x="76947" y="0"/>
                  </a:moveTo>
                  <a:lnTo>
                    <a:pt x="1274499" y="0"/>
                  </a:lnTo>
                  <a:cubicBezTo>
                    <a:pt x="1294907" y="0"/>
                    <a:pt x="1314479" y="8107"/>
                    <a:pt x="1328909" y="22537"/>
                  </a:cubicBezTo>
                  <a:cubicBezTo>
                    <a:pt x="1343340" y="36968"/>
                    <a:pt x="1351446" y="56540"/>
                    <a:pt x="1351446" y="76947"/>
                  </a:cubicBezTo>
                  <a:lnTo>
                    <a:pt x="1351446" y="595336"/>
                  </a:lnTo>
                  <a:cubicBezTo>
                    <a:pt x="1351446" y="637833"/>
                    <a:pt x="1316996" y="672284"/>
                    <a:pt x="1274499" y="672284"/>
                  </a:cubicBezTo>
                  <a:lnTo>
                    <a:pt x="76947" y="672284"/>
                  </a:lnTo>
                  <a:cubicBezTo>
                    <a:pt x="34451" y="672284"/>
                    <a:pt x="0" y="637833"/>
                    <a:pt x="0" y="595336"/>
                  </a:cubicBezTo>
                  <a:lnTo>
                    <a:pt x="0" y="76947"/>
                  </a:lnTo>
                  <a:cubicBezTo>
                    <a:pt x="0" y="34451"/>
                    <a:pt x="34451" y="0"/>
                    <a:pt x="76947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51446" cy="71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509" y="7568944"/>
            <a:ext cx="5145016" cy="872037"/>
          </a:xfrm>
          <a:custGeom>
            <a:avLst/>
            <a:gdLst/>
            <a:ahLst/>
            <a:cxnLst/>
            <a:rect l="l" t="t" r="r" b="b"/>
            <a:pathLst>
              <a:path w="5145016" h="872037">
                <a:moveTo>
                  <a:pt x="0" y="0"/>
                </a:moveTo>
                <a:lnTo>
                  <a:pt x="5145016" y="0"/>
                </a:lnTo>
                <a:lnTo>
                  <a:pt x="5145016" y="872036"/>
                </a:lnTo>
                <a:lnTo>
                  <a:pt x="0" y="872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5" name="TextBox 15"/>
          <p:cNvSpPr txBox="1"/>
          <p:nvPr/>
        </p:nvSpPr>
        <p:spPr>
          <a:xfrm>
            <a:off x="12214738" y="3890327"/>
            <a:ext cx="4361213" cy="451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F3F3F3"/>
                </a:solidFill>
                <a:latin typeface="Agrandir Bold"/>
                <a:ea typeface="Agrandir Bold"/>
                <a:cs typeface="Agrandir Bold"/>
                <a:sym typeface="Agrandir Bold"/>
              </a:rPr>
              <a:t>Fonctionnalité Avancée - Emploi du Temps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1540" y="1402388"/>
            <a:ext cx="4361213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</a:pPr>
            <a:r>
              <a:rPr lang="en-US" sz="2300" b="1">
                <a:solidFill>
                  <a:srgbClr val="F3F3F3"/>
                </a:solidFill>
                <a:latin typeface="Poppins Bold"/>
                <a:ea typeface="Poppins Bold"/>
                <a:cs typeface="Poppins Bold"/>
                <a:sym typeface="Poppins Bold"/>
              </a:rPr>
              <a:t>Planification Intelligente :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Attribution des séances (Jour, Heure, Salle, Groupe).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61540" y="3946464"/>
            <a:ext cx="4361213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</a:pPr>
            <a:r>
              <a:rPr lang="en-US" sz="2300" b="1">
                <a:solidFill>
                  <a:srgbClr val="F3F3F3"/>
                </a:solidFill>
                <a:latin typeface="Poppins Bold"/>
                <a:ea typeface="Poppins Bold"/>
                <a:cs typeface="Poppins Bold"/>
                <a:sym typeface="Poppins Bold"/>
              </a:rPr>
              <a:t>Détection des Conflits :</a:t>
            </a:r>
          </a:p>
          <a:p>
            <a:pPr marL="0" lvl="0" indent="0" algn="l">
              <a:lnSpc>
                <a:spcPts val="2380"/>
              </a:lnSpc>
            </a:pPr>
            <a:r>
              <a:rPr lang="en-US" sz="17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 Le système bloque la création d'une séance si :</a:t>
            </a:r>
          </a:p>
          <a:p>
            <a:pPr marL="367034" lvl="1" indent="-183517" algn="l">
              <a:lnSpc>
                <a:spcPts val="2380"/>
              </a:lnSpc>
              <a:buAutoNum type="arabicPeriod"/>
            </a:pPr>
            <a:r>
              <a:rPr lang="en-US" sz="17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La salle est déjà occupée.</a:t>
            </a:r>
          </a:p>
          <a:p>
            <a:pPr marL="367034" lvl="1" indent="-183517" algn="l">
              <a:lnSpc>
                <a:spcPts val="2380"/>
              </a:lnSpc>
              <a:buAutoNum type="arabicPeriod"/>
            </a:pPr>
            <a:r>
              <a:rPr lang="en-US" sz="17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L'enseignant a déjà cours ailleurs.</a:t>
            </a:r>
          </a:p>
          <a:p>
            <a:pPr marL="367034" lvl="1" indent="-183517" algn="l">
              <a:lnSpc>
                <a:spcPts val="2380"/>
              </a:lnSpc>
              <a:buAutoNum type="arabicPeriod"/>
            </a:pPr>
            <a:r>
              <a:rPr lang="en-US" sz="17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Le groupe d'étudiants est déjà en cours.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1540" y="6819838"/>
            <a:ext cx="436121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3F3F3"/>
                </a:solidFill>
                <a:latin typeface="Poppins Bold"/>
                <a:ea typeface="Poppins Bold"/>
                <a:cs typeface="Poppins Bold"/>
                <a:sym typeface="Poppins Bold"/>
              </a:rPr>
              <a:t>Code de vérification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2292" y="1401604"/>
            <a:ext cx="6733392" cy="7483792"/>
            <a:chOff x="0" y="0"/>
            <a:chExt cx="2917656" cy="3242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7656" cy="3242814"/>
            </a:xfrm>
            <a:custGeom>
              <a:avLst/>
              <a:gdLst/>
              <a:ahLst/>
              <a:cxnLst/>
              <a:rect l="l" t="t" r="r" b="b"/>
              <a:pathLst>
                <a:path w="2917656" h="3242814">
                  <a:moveTo>
                    <a:pt x="2503394" y="38122"/>
                  </a:moveTo>
                  <a:cubicBezTo>
                    <a:pt x="2481694" y="13865"/>
                    <a:pt x="2450689" y="0"/>
                    <a:pt x="2090453" y="0"/>
                  </a:cubicBezTo>
                  <a:lnTo>
                    <a:pt x="528968" y="0"/>
                  </a:lnTo>
                  <a:cubicBezTo>
                    <a:pt x="465795" y="0"/>
                    <a:pt x="414584" y="51211"/>
                    <a:pt x="414584" y="114384"/>
                  </a:cubicBezTo>
                  <a:lnTo>
                    <a:pt x="414584" y="386829"/>
                  </a:lnTo>
                  <a:cubicBezTo>
                    <a:pt x="414584" y="417166"/>
                    <a:pt x="402533" y="446260"/>
                    <a:pt x="381081" y="467712"/>
                  </a:cubicBezTo>
                  <a:cubicBezTo>
                    <a:pt x="359630" y="489163"/>
                    <a:pt x="330536" y="501214"/>
                    <a:pt x="300199" y="501214"/>
                  </a:cubicBezTo>
                  <a:lnTo>
                    <a:pt x="114384" y="501214"/>
                  </a:lnTo>
                  <a:cubicBezTo>
                    <a:pt x="84047" y="501214"/>
                    <a:pt x="54953" y="513266"/>
                    <a:pt x="33502" y="534717"/>
                  </a:cubicBezTo>
                  <a:cubicBezTo>
                    <a:pt x="12051" y="556168"/>
                    <a:pt x="0" y="585262"/>
                    <a:pt x="0" y="615598"/>
                  </a:cubicBezTo>
                  <a:lnTo>
                    <a:pt x="0" y="2632040"/>
                  </a:lnTo>
                  <a:cubicBezTo>
                    <a:pt x="0" y="2660179"/>
                    <a:pt x="10372" y="2687331"/>
                    <a:pt x="29133" y="2708303"/>
                  </a:cubicBezTo>
                  <a:lnTo>
                    <a:pt x="248999" y="2954086"/>
                  </a:lnTo>
                  <a:cubicBezTo>
                    <a:pt x="270698" y="2978343"/>
                    <a:pt x="301704" y="2992207"/>
                    <a:pt x="334250" y="2992207"/>
                  </a:cubicBezTo>
                  <a:lnTo>
                    <a:pt x="587615" y="2992207"/>
                  </a:lnTo>
                  <a:cubicBezTo>
                    <a:pt x="620162" y="2992207"/>
                    <a:pt x="651168" y="3006073"/>
                    <a:pt x="672868" y="3030330"/>
                  </a:cubicBezTo>
                  <a:lnTo>
                    <a:pt x="828844" y="3204692"/>
                  </a:lnTo>
                  <a:cubicBezTo>
                    <a:pt x="850543" y="3228949"/>
                    <a:pt x="881549" y="3242814"/>
                    <a:pt x="914095" y="3242814"/>
                  </a:cubicBezTo>
                  <a:lnTo>
                    <a:pt x="2803271" y="3242814"/>
                  </a:lnTo>
                  <a:cubicBezTo>
                    <a:pt x="2833608" y="3242814"/>
                    <a:pt x="2862702" y="3230763"/>
                    <a:pt x="2884154" y="3209312"/>
                  </a:cubicBezTo>
                  <a:cubicBezTo>
                    <a:pt x="2905605" y="3187861"/>
                    <a:pt x="2917656" y="3158767"/>
                    <a:pt x="2917656" y="3128430"/>
                  </a:cubicBezTo>
                  <a:lnTo>
                    <a:pt x="2917656" y="2992207"/>
                  </a:lnTo>
                  <a:lnTo>
                    <a:pt x="2917656" y="567445"/>
                  </a:lnTo>
                  <a:cubicBezTo>
                    <a:pt x="2917656" y="524794"/>
                    <a:pt x="2901935" y="483639"/>
                    <a:pt x="2873499" y="451851"/>
                  </a:cubicBezTo>
                  <a:close/>
                </a:path>
              </a:pathLst>
            </a:custGeom>
            <a:blipFill>
              <a:blip r:embed="rId2"/>
              <a:stretch>
                <a:fillRect l="-33282" r="-33282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9730091" y="2810345"/>
            <a:ext cx="7148814" cy="7148814"/>
          </a:xfrm>
          <a:custGeom>
            <a:avLst/>
            <a:gdLst/>
            <a:ahLst/>
            <a:cxnLst/>
            <a:rect l="l" t="t" r="r" b="b"/>
            <a:pathLst>
              <a:path w="7148814" h="7148814">
                <a:moveTo>
                  <a:pt x="0" y="0"/>
                </a:moveTo>
                <a:lnTo>
                  <a:pt x="7148815" y="0"/>
                </a:lnTo>
                <a:lnTo>
                  <a:pt x="7148815" y="7148815"/>
                </a:lnTo>
                <a:lnTo>
                  <a:pt x="0" y="714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5" name="Group 5"/>
          <p:cNvGrpSpPr/>
          <p:nvPr/>
        </p:nvGrpSpPr>
        <p:grpSpPr>
          <a:xfrm>
            <a:off x="10007487" y="4624098"/>
            <a:ext cx="6320974" cy="4994753"/>
            <a:chOff x="0" y="0"/>
            <a:chExt cx="1568983" cy="1239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8983" cy="1239791"/>
            </a:xfrm>
            <a:custGeom>
              <a:avLst/>
              <a:gdLst/>
              <a:ahLst/>
              <a:cxnLst/>
              <a:rect l="l" t="t" r="r" b="b"/>
              <a:pathLst>
                <a:path w="1568983" h="1239791">
                  <a:moveTo>
                    <a:pt x="42868" y="0"/>
                  </a:moveTo>
                  <a:lnTo>
                    <a:pt x="1526116" y="0"/>
                  </a:lnTo>
                  <a:cubicBezTo>
                    <a:pt x="1537485" y="0"/>
                    <a:pt x="1548388" y="4516"/>
                    <a:pt x="1556428" y="12556"/>
                  </a:cubicBezTo>
                  <a:cubicBezTo>
                    <a:pt x="1564467" y="20595"/>
                    <a:pt x="1568983" y="31499"/>
                    <a:pt x="1568983" y="42868"/>
                  </a:cubicBezTo>
                  <a:lnTo>
                    <a:pt x="1568983" y="1196923"/>
                  </a:lnTo>
                  <a:cubicBezTo>
                    <a:pt x="1568983" y="1220598"/>
                    <a:pt x="1549791" y="1239791"/>
                    <a:pt x="1526116" y="1239791"/>
                  </a:cubicBezTo>
                  <a:lnTo>
                    <a:pt x="42868" y="1239791"/>
                  </a:lnTo>
                  <a:cubicBezTo>
                    <a:pt x="19193" y="1239791"/>
                    <a:pt x="0" y="1220598"/>
                    <a:pt x="0" y="1196923"/>
                  </a:cubicBezTo>
                  <a:lnTo>
                    <a:pt x="0" y="42868"/>
                  </a:lnTo>
                  <a:cubicBezTo>
                    <a:pt x="0" y="19193"/>
                    <a:pt x="19193" y="0"/>
                    <a:pt x="42868" y="0"/>
                  </a:cubicBezTo>
                  <a:close/>
                </a:path>
              </a:pathLst>
            </a:custGeom>
            <a:solidFill>
              <a:srgbClr val="231F2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8983" cy="1287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57533" y="3311659"/>
            <a:ext cx="867849" cy="4114800"/>
          </a:xfrm>
          <a:custGeom>
            <a:avLst/>
            <a:gdLst/>
            <a:ahLst/>
            <a:cxnLst/>
            <a:rect l="l" t="t" r="r" b="b"/>
            <a:pathLst>
              <a:path w="867849" h="4114800">
                <a:moveTo>
                  <a:pt x="0" y="0"/>
                </a:moveTo>
                <a:lnTo>
                  <a:pt x="867849" y="0"/>
                </a:lnTo>
                <a:lnTo>
                  <a:pt x="867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Freeform 9"/>
          <p:cNvSpPr/>
          <p:nvPr/>
        </p:nvSpPr>
        <p:spPr>
          <a:xfrm rot="5400000">
            <a:off x="15408935" y="-328109"/>
            <a:ext cx="957167" cy="2713618"/>
          </a:xfrm>
          <a:custGeom>
            <a:avLst/>
            <a:gdLst/>
            <a:ahLst/>
            <a:cxnLst/>
            <a:rect l="l" t="t" r="r" b="b"/>
            <a:pathLst>
              <a:path w="957167" h="2713618">
                <a:moveTo>
                  <a:pt x="0" y="0"/>
                </a:moveTo>
                <a:lnTo>
                  <a:pt x="957168" y="0"/>
                </a:lnTo>
                <a:lnTo>
                  <a:pt x="957168" y="2713618"/>
                </a:lnTo>
                <a:lnTo>
                  <a:pt x="0" y="2713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TextBox 10"/>
          <p:cNvSpPr txBox="1"/>
          <p:nvPr/>
        </p:nvSpPr>
        <p:spPr>
          <a:xfrm>
            <a:off x="10007487" y="3306691"/>
            <a:ext cx="6278221" cy="106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71292" y="4887227"/>
            <a:ext cx="5919634" cy="442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Bilan du Projet 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Objectifs atteints : Centralisation et Automatisation réussies.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Application stable, sécurisée et fonctionnelle.</a:t>
            </a:r>
          </a:p>
          <a:p>
            <a:pPr algn="l">
              <a:lnSpc>
                <a:spcPts val="3359"/>
              </a:lnSpc>
            </a:pPr>
            <a:endParaRPr lang="en-US" sz="2000">
              <a:solidFill>
                <a:srgbClr val="FFFFFF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marL="0" lvl="0" indent="0"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Compétences Acquises 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Développement Fullstack (Java/Spring/Web).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Gestion de base de données relationnelle complexe.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Implémentation de logique métier avancée (Algorithmes).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6563" y="8054200"/>
            <a:ext cx="3914706" cy="855133"/>
            <a:chOff x="0" y="0"/>
            <a:chExt cx="1031034" cy="225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034" cy="225220"/>
            </a:xfrm>
            <a:custGeom>
              <a:avLst/>
              <a:gdLst/>
              <a:ahLst/>
              <a:cxnLst/>
              <a:rect l="l" t="t" r="r" b="b"/>
              <a:pathLst>
                <a:path w="1031034" h="225220">
                  <a:moveTo>
                    <a:pt x="100860" y="0"/>
                  </a:moveTo>
                  <a:lnTo>
                    <a:pt x="930174" y="0"/>
                  </a:lnTo>
                  <a:cubicBezTo>
                    <a:pt x="956923" y="0"/>
                    <a:pt x="982577" y="10626"/>
                    <a:pt x="1001492" y="29541"/>
                  </a:cubicBezTo>
                  <a:cubicBezTo>
                    <a:pt x="1020407" y="48456"/>
                    <a:pt x="1031034" y="74110"/>
                    <a:pt x="1031034" y="100860"/>
                  </a:cubicBezTo>
                  <a:lnTo>
                    <a:pt x="1031034" y="124360"/>
                  </a:lnTo>
                  <a:cubicBezTo>
                    <a:pt x="1031034" y="180064"/>
                    <a:pt x="985877" y="225220"/>
                    <a:pt x="930174" y="225220"/>
                  </a:cubicBezTo>
                  <a:lnTo>
                    <a:pt x="100860" y="225220"/>
                  </a:lnTo>
                  <a:cubicBezTo>
                    <a:pt x="45157" y="225220"/>
                    <a:pt x="0" y="180064"/>
                    <a:pt x="0" y="124360"/>
                  </a:cubicBezTo>
                  <a:lnTo>
                    <a:pt x="0" y="100860"/>
                  </a:lnTo>
                  <a:cubicBezTo>
                    <a:pt x="0" y="45157"/>
                    <a:pt x="45157" y="0"/>
                    <a:pt x="100860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31034" cy="291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78067" y="1276350"/>
            <a:ext cx="8183835" cy="5632486"/>
            <a:chOff x="0" y="0"/>
            <a:chExt cx="1386932" cy="954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6932" cy="954549"/>
            </a:xfrm>
            <a:custGeom>
              <a:avLst/>
              <a:gdLst/>
              <a:ahLst/>
              <a:cxnLst/>
              <a:rect l="l" t="t" r="r" b="b"/>
              <a:pathLst>
                <a:path w="1386932" h="954549">
                  <a:moveTo>
                    <a:pt x="53922" y="0"/>
                  </a:moveTo>
                  <a:lnTo>
                    <a:pt x="1333009" y="0"/>
                  </a:lnTo>
                  <a:cubicBezTo>
                    <a:pt x="1347310" y="0"/>
                    <a:pt x="1361026" y="5681"/>
                    <a:pt x="1371138" y="15793"/>
                  </a:cubicBezTo>
                  <a:cubicBezTo>
                    <a:pt x="1381250" y="25906"/>
                    <a:pt x="1386932" y="39621"/>
                    <a:pt x="1386932" y="53922"/>
                  </a:cubicBezTo>
                  <a:lnTo>
                    <a:pt x="1386932" y="900627"/>
                  </a:lnTo>
                  <a:cubicBezTo>
                    <a:pt x="1386932" y="914928"/>
                    <a:pt x="1381250" y="928643"/>
                    <a:pt x="1371138" y="938756"/>
                  </a:cubicBezTo>
                  <a:cubicBezTo>
                    <a:pt x="1361026" y="948868"/>
                    <a:pt x="1347310" y="954549"/>
                    <a:pt x="1333009" y="954549"/>
                  </a:cubicBezTo>
                  <a:lnTo>
                    <a:pt x="53922" y="954549"/>
                  </a:lnTo>
                  <a:cubicBezTo>
                    <a:pt x="39621" y="954549"/>
                    <a:pt x="25906" y="948868"/>
                    <a:pt x="15793" y="938756"/>
                  </a:cubicBezTo>
                  <a:cubicBezTo>
                    <a:pt x="5681" y="928643"/>
                    <a:pt x="0" y="914928"/>
                    <a:pt x="0" y="900627"/>
                  </a:cubicBezTo>
                  <a:lnTo>
                    <a:pt x="0" y="53922"/>
                  </a:lnTo>
                  <a:cubicBezTo>
                    <a:pt x="0" y="39621"/>
                    <a:pt x="5681" y="25906"/>
                    <a:pt x="15793" y="15793"/>
                  </a:cubicBezTo>
                  <a:cubicBezTo>
                    <a:pt x="25906" y="5681"/>
                    <a:pt x="39621" y="0"/>
                    <a:pt x="53922" y="0"/>
                  </a:cubicBezTo>
                  <a:close/>
                </a:path>
              </a:pathLst>
            </a:custGeom>
            <a:solidFill>
              <a:srgbClr val="231F2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7" name="Freeform 7"/>
          <p:cNvSpPr/>
          <p:nvPr/>
        </p:nvSpPr>
        <p:spPr>
          <a:xfrm>
            <a:off x="9745022" y="-625843"/>
            <a:ext cx="7859268" cy="8229600"/>
          </a:xfrm>
          <a:custGeom>
            <a:avLst/>
            <a:gdLst/>
            <a:ahLst/>
            <a:cxnLst/>
            <a:rect l="l" t="t" r="r" b="b"/>
            <a:pathLst>
              <a:path w="7859268" h="8229600">
                <a:moveTo>
                  <a:pt x="0" y="0"/>
                </a:moveTo>
                <a:lnTo>
                  <a:pt x="7859268" y="0"/>
                </a:lnTo>
                <a:lnTo>
                  <a:pt x="78592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-40761" y="2345915"/>
            <a:ext cx="7047424" cy="3856863"/>
          </a:xfrm>
          <a:custGeom>
            <a:avLst/>
            <a:gdLst/>
            <a:ahLst/>
            <a:cxnLst/>
            <a:rect l="l" t="t" r="r" b="b"/>
            <a:pathLst>
              <a:path w="7047424" h="3856863">
                <a:moveTo>
                  <a:pt x="0" y="0"/>
                </a:moveTo>
                <a:lnTo>
                  <a:pt x="7047424" y="0"/>
                </a:lnTo>
                <a:lnTo>
                  <a:pt x="7047424" y="3856863"/>
                </a:lnTo>
                <a:lnTo>
                  <a:pt x="0" y="385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TextBox 9"/>
          <p:cNvSpPr txBox="1"/>
          <p:nvPr/>
        </p:nvSpPr>
        <p:spPr>
          <a:xfrm>
            <a:off x="1775432" y="2488197"/>
            <a:ext cx="7640700" cy="169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9"/>
              </a:lnSpc>
            </a:pPr>
            <a:r>
              <a:rPr lang="en-US" sz="10749" spc="-591">
                <a:solidFill>
                  <a:srgbClr val="F3F3F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MERCI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0074" y="1801535"/>
            <a:ext cx="702620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Système de Gestion Académique Centralisé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5432" y="5478754"/>
            <a:ext cx="6286725" cy="37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3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Application Web JEE (Spring Boot)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6563" y="8263186"/>
            <a:ext cx="391470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Lina Harti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86647" y="8054200"/>
            <a:ext cx="3914706" cy="855133"/>
            <a:chOff x="0" y="0"/>
            <a:chExt cx="1031034" cy="2252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1034" cy="225220"/>
            </a:xfrm>
            <a:custGeom>
              <a:avLst/>
              <a:gdLst/>
              <a:ahLst/>
              <a:cxnLst/>
              <a:rect l="l" t="t" r="r" b="b"/>
              <a:pathLst>
                <a:path w="1031034" h="225220">
                  <a:moveTo>
                    <a:pt x="100860" y="0"/>
                  </a:moveTo>
                  <a:lnTo>
                    <a:pt x="930174" y="0"/>
                  </a:lnTo>
                  <a:cubicBezTo>
                    <a:pt x="956923" y="0"/>
                    <a:pt x="982577" y="10626"/>
                    <a:pt x="1001492" y="29541"/>
                  </a:cubicBezTo>
                  <a:cubicBezTo>
                    <a:pt x="1020407" y="48456"/>
                    <a:pt x="1031034" y="74110"/>
                    <a:pt x="1031034" y="100860"/>
                  </a:cubicBezTo>
                  <a:lnTo>
                    <a:pt x="1031034" y="124360"/>
                  </a:lnTo>
                  <a:cubicBezTo>
                    <a:pt x="1031034" y="180064"/>
                    <a:pt x="985877" y="225220"/>
                    <a:pt x="930174" y="225220"/>
                  </a:cubicBezTo>
                  <a:lnTo>
                    <a:pt x="100860" y="225220"/>
                  </a:lnTo>
                  <a:cubicBezTo>
                    <a:pt x="45157" y="225220"/>
                    <a:pt x="0" y="180064"/>
                    <a:pt x="0" y="124360"/>
                  </a:cubicBezTo>
                  <a:lnTo>
                    <a:pt x="0" y="100860"/>
                  </a:lnTo>
                  <a:cubicBezTo>
                    <a:pt x="0" y="45157"/>
                    <a:pt x="45157" y="0"/>
                    <a:pt x="100860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31034" cy="291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86647" y="8263186"/>
            <a:ext cx="391470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Amine Lassri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976731" y="8054200"/>
            <a:ext cx="3914706" cy="855133"/>
            <a:chOff x="0" y="0"/>
            <a:chExt cx="1031034" cy="2252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1034" cy="225220"/>
            </a:xfrm>
            <a:custGeom>
              <a:avLst/>
              <a:gdLst/>
              <a:ahLst/>
              <a:cxnLst/>
              <a:rect l="l" t="t" r="r" b="b"/>
              <a:pathLst>
                <a:path w="1031034" h="225220">
                  <a:moveTo>
                    <a:pt x="100860" y="0"/>
                  </a:moveTo>
                  <a:lnTo>
                    <a:pt x="930174" y="0"/>
                  </a:lnTo>
                  <a:cubicBezTo>
                    <a:pt x="956923" y="0"/>
                    <a:pt x="982577" y="10626"/>
                    <a:pt x="1001492" y="29541"/>
                  </a:cubicBezTo>
                  <a:cubicBezTo>
                    <a:pt x="1020407" y="48456"/>
                    <a:pt x="1031034" y="74110"/>
                    <a:pt x="1031034" y="100860"/>
                  </a:cubicBezTo>
                  <a:lnTo>
                    <a:pt x="1031034" y="124360"/>
                  </a:lnTo>
                  <a:cubicBezTo>
                    <a:pt x="1031034" y="180064"/>
                    <a:pt x="985877" y="225220"/>
                    <a:pt x="930174" y="225220"/>
                  </a:cubicBezTo>
                  <a:lnTo>
                    <a:pt x="100860" y="225220"/>
                  </a:lnTo>
                  <a:cubicBezTo>
                    <a:pt x="45157" y="225220"/>
                    <a:pt x="0" y="180064"/>
                    <a:pt x="0" y="124360"/>
                  </a:cubicBezTo>
                  <a:lnTo>
                    <a:pt x="0" y="100860"/>
                  </a:lnTo>
                  <a:cubicBezTo>
                    <a:pt x="0" y="45157"/>
                    <a:pt x="45157" y="0"/>
                    <a:pt x="100860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031034" cy="291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976731" y="8263186"/>
            <a:ext cx="391470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Ismail Ibenouazi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9514">
            <a:off x="4030080" y="-397758"/>
            <a:ext cx="15020022" cy="11748740"/>
          </a:xfrm>
          <a:custGeom>
            <a:avLst/>
            <a:gdLst/>
            <a:ahLst/>
            <a:cxnLst/>
            <a:rect l="l" t="t" r="r" b="b"/>
            <a:pathLst>
              <a:path w="15020022" h="11748740">
                <a:moveTo>
                  <a:pt x="0" y="0"/>
                </a:moveTo>
                <a:lnTo>
                  <a:pt x="15020023" y="0"/>
                </a:lnTo>
                <a:lnTo>
                  <a:pt x="15020023" y="11748740"/>
                </a:lnTo>
                <a:lnTo>
                  <a:pt x="0" y="1174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-5946" r="-16254" b="-20098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Freeform 3"/>
          <p:cNvSpPr/>
          <p:nvPr/>
        </p:nvSpPr>
        <p:spPr>
          <a:xfrm rot="5400000">
            <a:off x="5645233" y="-2801880"/>
            <a:ext cx="12642767" cy="12642767"/>
          </a:xfrm>
          <a:custGeom>
            <a:avLst/>
            <a:gdLst/>
            <a:ahLst/>
            <a:cxnLst/>
            <a:rect l="l" t="t" r="r" b="b"/>
            <a:pathLst>
              <a:path w="12642767" h="12642767">
                <a:moveTo>
                  <a:pt x="0" y="0"/>
                </a:moveTo>
                <a:lnTo>
                  <a:pt x="12642767" y="0"/>
                </a:lnTo>
                <a:lnTo>
                  <a:pt x="12642767" y="12642768"/>
                </a:lnTo>
                <a:lnTo>
                  <a:pt x="0" y="1264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4" name="Group 4"/>
          <p:cNvGrpSpPr/>
          <p:nvPr/>
        </p:nvGrpSpPr>
        <p:grpSpPr>
          <a:xfrm>
            <a:off x="1619145" y="-508071"/>
            <a:ext cx="4884655" cy="5442017"/>
            <a:chOff x="0" y="0"/>
            <a:chExt cx="1286493" cy="1433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6493" cy="1433288"/>
            </a:xfrm>
            <a:custGeom>
              <a:avLst/>
              <a:gdLst/>
              <a:ahLst/>
              <a:cxnLst/>
              <a:rect l="l" t="t" r="r" b="b"/>
              <a:pathLst>
                <a:path w="1286493" h="1433288">
                  <a:moveTo>
                    <a:pt x="80832" y="0"/>
                  </a:moveTo>
                  <a:lnTo>
                    <a:pt x="1205661" y="0"/>
                  </a:lnTo>
                  <a:cubicBezTo>
                    <a:pt x="1227099" y="0"/>
                    <a:pt x="1247659" y="8516"/>
                    <a:pt x="1262818" y="23675"/>
                  </a:cubicBezTo>
                  <a:cubicBezTo>
                    <a:pt x="1277977" y="38834"/>
                    <a:pt x="1286493" y="59394"/>
                    <a:pt x="1286493" y="80832"/>
                  </a:cubicBezTo>
                  <a:lnTo>
                    <a:pt x="1286493" y="1352456"/>
                  </a:lnTo>
                  <a:cubicBezTo>
                    <a:pt x="1286493" y="1397099"/>
                    <a:pt x="1250304" y="1433288"/>
                    <a:pt x="1205661" y="1433288"/>
                  </a:cubicBezTo>
                  <a:lnTo>
                    <a:pt x="80832" y="1433288"/>
                  </a:lnTo>
                  <a:cubicBezTo>
                    <a:pt x="36190" y="1433288"/>
                    <a:pt x="0" y="1397099"/>
                    <a:pt x="0" y="1352456"/>
                  </a:cubicBezTo>
                  <a:lnTo>
                    <a:pt x="0" y="80832"/>
                  </a:lnTo>
                  <a:cubicBezTo>
                    <a:pt x="0" y="36190"/>
                    <a:pt x="36190" y="0"/>
                    <a:pt x="80832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86493" cy="1480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9145" y="9258300"/>
            <a:ext cx="4884655" cy="5442017"/>
            <a:chOff x="0" y="0"/>
            <a:chExt cx="1286493" cy="14332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6493" cy="1433288"/>
            </a:xfrm>
            <a:custGeom>
              <a:avLst/>
              <a:gdLst/>
              <a:ahLst/>
              <a:cxnLst/>
              <a:rect l="l" t="t" r="r" b="b"/>
              <a:pathLst>
                <a:path w="1286493" h="1433288">
                  <a:moveTo>
                    <a:pt x="80832" y="0"/>
                  </a:moveTo>
                  <a:lnTo>
                    <a:pt x="1205661" y="0"/>
                  </a:lnTo>
                  <a:cubicBezTo>
                    <a:pt x="1227099" y="0"/>
                    <a:pt x="1247659" y="8516"/>
                    <a:pt x="1262818" y="23675"/>
                  </a:cubicBezTo>
                  <a:cubicBezTo>
                    <a:pt x="1277977" y="38834"/>
                    <a:pt x="1286493" y="59394"/>
                    <a:pt x="1286493" y="80832"/>
                  </a:cubicBezTo>
                  <a:lnTo>
                    <a:pt x="1286493" y="1352456"/>
                  </a:lnTo>
                  <a:cubicBezTo>
                    <a:pt x="1286493" y="1397099"/>
                    <a:pt x="1250304" y="1433288"/>
                    <a:pt x="1205661" y="1433288"/>
                  </a:cubicBezTo>
                  <a:lnTo>
                    <a:pt x="80832" y="1433288"/>
                  </a:lnTo>
                  <a:cubicBezTo>
                    <a:pt x="36190" y="1433288"/>
                    <a:pt x="0" y="1397099"/>
                    <a:pt x="0" y="1352456"/>
                  </a:cubicBezTo>
                  <a:lnTo>
                    <a:pt x="0" y="80832"/>
                  </a:lnTo>
                  <a:cubicBezTo>
                    <a:pt x="0" y="36190"/>
                    <a:pt x="36190" y="0"/>
                    <a:pt x="80832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86493" cy="1480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68258" y="1400333"/>
            <a:ext cx="8580225" cy="3533613"/>
            <a:chOff x="0" y="0"/>
            <a:chExt cx="1329301" cy="5474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9301" cy="547449"/>
            </a:xfrm>
            <a:custGeom>
              <a:avLst/>
              <a:gdLst/>
              <a:ahLst/>
              <a:cxnLst/>
              <a:rect l="l" t="t" r="r" b="b"/>
              <a:pathLst>
                <a:path w="1329301" h="547449">
                  <a:moveTo>
                    <a:pt x="31580" y="0"/>
                  </a:moveTo>
                  <a:lnTo>
                    <a:pt x="1297721" y="0"/>
                  </a:lnTo>
                  <a:cubicBezTo>
                    <a:pt x="1306097" y="0"/>
                    <a:pt x="1314129" y="3327"/>
                    <a:pt x="1320052" y="9250"/>
                  </a:cubicBezTo>
                  <a:cubicBezTo>
                    <a:pt x="1325974" y="15172"/>
                    <a:pt x="1329301" y="23205"/>
                    <a:pt x="1329301" y="31580"/>
                  </a:cubicBezTo>
                  <a:lnTo>
                    <a:pt x="1329301" y="515869"/>
                  </a:lnTo>
                  <a:cubicBezTo>
                    <a:pt x="1329301" y="533310"/>
                    <a:pt x="1315162" y="547449"/>
                    <a:pt x="1297721" y="547449"/>
                  </a:cubicBezTo>
                  <a:lnTo>
                    <a:pt x="31580" y="547449"/>
                  </a:lnTo>
                  <a:cubicBezTo>
                    <a:pt x="14139" y="547449"/>
                    <a:pt x="0" y="533310"/>
                    <a:pt x="0" y="515869"/>
                  </a:cubicBezTo>
                  <a:lnTo>
                    <a:pt x="0" y="31580"/>
                  </a:lnTo>
                  <a:cubicBezTo>
                    <a:pt x="0" y="14139"/>
                    <a:pt x="14139" y="0"/>
                    <a:pt x="31580" y="0"/>
                  </a:cubicBezTo>
                  <a:close/>
                </a:path>
              </a:pathLst>
            </a:custGeom>
            <a:blipFill>
              <a:blip r:embed="rId5"/>
              <a:stretch>
                <a:fillRect t="-23507" b="-23507"/>
              </a:stretch>
            </a:blipFill>
            <a:ln w="47625" cap="rnd">
              <a:solidFill>
                <a:srgbClr val="F3F3F3"/>
              </a:solidFill>
              <a:prstDash val="solid"/>
              <a:round/>
            </a:ln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68258" y="5353054"/>
            <a:ext cx="8580225" cy="3533613"/>
            <a:chOff x="0" y="0"/>
            <a:chExt cx="1329301" cy="5474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9301" cy="547449"/>
            </a:xfrm>
            <a:custGeom>
              <a:avLst/>
              <a:gdLst/>
              <a:ahLst/>
              <a:cxnLst/>
              <a:rect l="l" t="t" r="r" b="b"/>
              <a:pathLst>
                <a:path w="1329301" h="547449">
                  <a:moveTo>
                    <a:pt x="31580" y="0"/>
                  </a:moveTo>
                  <a:lnTo>
                    <a:pt x="1297721" y="0"/>
                  </a:lnTo>
                  <a:cubicBezTo>
                    <a:pt x="1306097" y="0"/>
                    <a:pt x="1314129" y="3327"/>
                    <a:pt x="1320052" y="9250"/>
                  </a:cubicBezTo>
                  <a:cubicBezTo>
                    <a:pt x="1325974" y="15172"/>
                    <a:pt x="1329301" y="23205"/>
                    <a:pt x="1329301" y="31580"/>
                  </a:cubicBezTo>
                  <a:lnTo>
                    <a:pt x="1329301" y="515869"/>
                  </a:lnTo>
                  <a:cubicBezTo>
                    <a:pt x="1329301" y="533310"/>
                    <a:pt x="1315162" y="547449"/>
                    <a:pt x="1297721" y="547449"/>
                  </a:cubicBezTo>
                  <a:lnTo>
                    <a:pt x="31580" y="547449"/>
                  </a:lnTo>
                  <a:cubicBezTo>
                    <a:pt x="14139" y="547449"/>
                    <a:pt x="0" y="533310"/>
                    <a:pt x="0" y="515869"/>
                  </a:cubicBezTo>
                  <a:lnTo>
                    <a:pt x="0" y="31580"/>
                  </a:lnTo>
                  <a:cubicBezTo>
                    <a:pt x="0" y="14139"/>
                    <a:pt x="14139" y="0"/>
                    <a:pt x="31580" y="0"/>
                  </a:cubicBezTo>
                  <a:close/>
                </a:path>
              </a:pathLst>
            </a:custGeom>
            <a:blipFill>
              <a:blip r:embed="rId6"/>
              <a:stretch>
                <a:fillRect t="-31012" b="-31012"/>
              </a:stretch>
            </a:blipFill>
            <a:ln w="47625" cap="rnd">
              <a:solidFill>
                <a:srgbClr val="F3F3F3"/>
              </a:solidFill>
              <a:prstDash val="solid"/>
              <a:round/>
            </a:ln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16920" y="929415"/>
            <a:ext cx="2732537" cy="7067399"/>
          </a:xfrm>
          <a:custGeom>
            <a:avLst/>
            <a:gdLst/>
            <a:ahLst/>
            <a:cxnLst/>
            <a:rect l="l" t="t" r="r" b="b"/>
            <a:pathLst>
              <a:path w="2732537" h="7067399">
                <a:moveTo>
                  <a:pt x="0" y="0"/>
                </a:moveTo>
                <a:lnTo>
                  <a:pt x="2732537" y="0"/>
                </a:lnTo>
                <a:lnTo>
                  <a:pt x="2732537" y="7067398"/>
                </a:lnTo>
                <a:lnTo>
                  <a:pt x="0" y="706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5" name="TextBox 15"/>
          <p:cNvSpPr txBox="1"/>
          <p:nvPr/>
        </p:nvSpPr>
        <p:spPr>
          <a:xfrm>
            <a:off x="1939517" y="2621614"/>
            <a:ext cx="4102496" cy="184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spc="-357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Problem-atique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9517" y="5305429"/>
            <a:ext cx="4102496" cy="417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Gestion manuelle des ressources académiques (Étudiants, Enseignants, Salles).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Difficulté de planification des emplois du temps.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Besoin de centralisation des notes et évaluations.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5318" y="-362960"/>
            <a:ext cx="7113447" cy="3967426"/>
            <a:chOff x="0" y="0"/>
            <a:chExt cx="1102059" cy="614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2059" cy="614658"/>
            </a:xfrm>
            <a:custGeom>
              <a:avLst/>
              <a:gdLst/>
              <a:ahLst/>
              <a:cxnLst/>
              <a:rect l="l" t="t" r="r" b="b"/>
              <a:pathLst>
                <a:path w="1102059" h="614658">
                  <a:moveTo>
                    <a:pt x="38092" y="0"/>
                  </a:moveTo>
                  <a:lnTo>
                    <a:pt x="1063967" y="0"/>
                  </a:lnTo>
                  <a:cubicBezTo>
                    <a:pt x="1085005" y="0"/>
                    <a:pt x="1102059" y="17054"/>
                    <a:pt x="1102059" y="38092"/>
                  </a:cubicBezTo>
                  <a:lnTo>
                    <a:pt x="1102059" y="576566"/>
                  </a:lnTo>
                  <a:cubicBezTo>
                    <a:pt x="1102059" y="586668"/>
                    <a:pt x="1098046" y="596357"/>
                    <a:pt x="1090902" y="603501"/>
                  </a:cubicBezTo>
                  <a:cubicBezTo>
                    <a:pt x="1083758" y="610645"/>
                    <a:pt x="1074070" y="614658"/>
                    <a:pt x="1063967" y="614658"/>
                  </a:cubicBezTo>
                  <a:lnTo>
                    <a:pt x="38092" y="614658"/>
                  </a:lnTo>
                  <a:cubicBezTo>
                    <a:pt x="27990" y="614658"/>
                    <a:pt x="18301" y="610645"/>
                    <a:pt x="11157" y="603501"/>
                  </a:cubicBezTo>
                  <a:cubicBezTo>
                    <a:pt x="4013" y="596357"/>
                    <a:pt x="0" y="586668"/>
                    <a:pt x="0" y="576566"/>
                  </a:cubicBezTo>
                  <a:lnTo>
                    <a:pt x="0" y="38092"/>
                  </a:lnTo>
                  <a:cubicBezTo>
                    <a:pt x="0" y="27990"/>
                    <a:pt x="4013" y="18301"/>
                    <a:pt x="11157" y="11157"/>
                  </a:cubicBezTo>
                  <a:cubicBezTo>
                    <a:pt x="18301" y="4013"/>
                    <a:pt x="27990" y="0"/>
                    <a:pt x="38092" y="0"/>
                  </a:cubicBezTo>
                  <a:close/>
                </a:path>
              </a:pathLst>
            </a:custGeom>
            <a:blipFill>
              <a:blip r:embed="rId2"/>
              <a:stretch>
                <a:fillRect t="-9819" b="-9819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10489403" y="-1542961"/>
            <a:ext cx="8223662" cy="8173631"/>
          </a:xfrm>
          <a:custGeom>
            <a:avLst/>
            <a:gdLst/>
            <a:ahLst/>
            <a:cxnLst/>
            <a:rect l="l" t="t" r="r" b="b"/>
            <a:pathLst>
              <a:path w="8223662" h="8173631">
                <a:moveTo>
                  <a:pt x="0" y="0"/>
                </a:moveTo>
                <a:lnTo>
                  <a:pt x="8223662" y="0"/>
                </a:lnTo>
                <a:lnTo>
                  <a:pt x="8223662" y="8173632"/>
                </a:lnTo>
                <a:lnTo>
                  <a:pt x="0" y="817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15" t="-17563"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5" name="Group 5"/>
          <p:cNvGrpSpPr/>
          <p:nvPr/>
        </p:nvGrpSpPr>
        <p:grpSpPr>
          <a:xfrm>
            <a:off x="9686614" y="3025597"/>
            <a:ext cx="7143019" cy="5738405"/>
            <a:chOff x="0" y="0"/>
            <a:chExt cx="1106640" cy="889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6640" cy="889029"/>
            </a:xfrm>
            <a:custGeom>
              <a:avLst/>
              <a:gdLst/>
              <a:ahLst/>
              <a:cxnLst/>
              <a:rect l="l" t="t" r="r" b="b"/>
              <a:pathLst>
                <a:path w="1106640" h="889029">
                  <a:moveTo>
                    <a:pt x="37935" y="0"/>
                  </a:moveTo>
                  <a:lnTo>
                    <a:pt x="1068706" y="0"/>
                  </a:lnTo>
                  <a:cubicBezTo>
                    <a:pt x="1089657" y="0"/>
                    <a:pt x="1106640" y="16984"/>
                    <a:pt x="1106640" y="37935"/>
                  </a:cubicBezTo>
                  <a:lnTo>
                    <a:pt x="1106640" y="851095"/>
                  </a:lnTo>
                  <a:cubicBezTo>
                    <a:pt x="1106640" y="872045"/>
                    <a:pt x="1089657" y="889029"/>
                    <a:pt x="1068706" y="889029"/>
                  </a:cubicBezTo>
                  <a:lnTo>
                    <a:pt x="37935" y="889029"/>
                  </a:lnTo>
                  <a:cubicBezTo>
                    <a:pt x="16984" y="889029"/>
                    <a:pt x="0" y="872045"/>
                    <a:pt x="0" y="851095"/>
                  </a:cubicBezTo>
                  <a:lnTo>
                    <a:pt x="0" y="37935"/>
                  </a:lnTo>
                  <a:cubicBezTo>
                    <a:pt x="0" y="16984"/>
                    <a:pt x="16984" y="0"/>
                    <a:pt x="37935" y="0"/>
                  </a:cubicBezTo>
                  <a:close/>
                </a:path>
              </a:pathLst>
            </a:custGeom>
            <a:blipFill>
              <a:blip r:embed="rId5"/>
              <a:stretch>
                <a:fillRect l="-20780" r="-20780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7" name="Freeform 7"/>
          <p:cNvSpPr/>
          <p:nvPr/>
        </p:nvSpPr>
        <p:spPr>
          <a:xfrm>
            <a:off x="7057076" y="7560491"/>
            <a:ext cx="742385" cy="742385"/>
          </a:xfrm>
          <a:custGeom>
            <a:avLst/>
            <a:gdLst/>
            <a:ahLst/>
            <a:cxnLst/>
            <a:rect l="l" t="t" r="r" b="b"/>
            <a:pathLst>
              <a:path w="742385" h="742385">
                <a:moveTo>
                  <a:pt x="0" y="0"/>
                </a:moveTo>
                <a:lnTo>
                  <a:pt x="742385" y="0"/>
                </a:lnTo>
                <a:lnTo>
                  <a:pt x="742385" y="742385"/>
                </a:lnTo>
                <a:lnTo>
                  <a:pt x="0" y="74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 rot="-5400000" flipH="1" flipV="1">
            <a:off x="-1141571" y="4715423"/>
            <a:ext cx="8223662" cy="8173631"/>
          </a:xfrm>
          <a:custGeom>
            <a:avLst/>
            <a:gdLst/>
            <a:ahLst/>
            <a:cxnLst/>
            <a:rect l="l" t="t" r="r" b="b"/>
            <a:pathLst>
              <a:path w="8223662" h="8173631">
                <a:moveTo>
                  <a:pt x="8223662" y="8173631"/>
                </a:moveTo>
                <a:lnTo>
                  <a:pt x="0" y="8173631"/>
                </a:lnTo>
                <a:lnTo>
                  <a:pt x="0" y="0"/>
                </a:lnTo>
                <a:lnTo>
                  <a:pt x="8223662" y="0"/>
                </a:lnTo>
                <a:lnTo>
                  <a:pt x="8223662" y="81736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15" t="-17563"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9" name="Group 9"/>
          <p:cNvGrpSpPr/>
          <p:nvPr/>
        </p:nvGrpSpPr>
        <p:grpSpPr>
          <a:xfrm>
            <a:off x="1215202" y="4318875"/>
            <a:ext cx="5314070" cy="1194017"/>
            <a:chOff x="0" y="0"/>
            <a:chExt cx="1399591" cy="3144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9591" cy="314474"/>
            </a:xfrm>
            <a:custGeom>
              <a:avLst/>
              <a:gdLst/>
              <a:ahLst/>
              <a:cxnLst/>
              <a:rect l="l" t="t" r="r" b="b"/>
              <a:pathLst>
                <a:path w="1399591" h="314474">
                  <a:moveTo>
                    <a:pt x="74300" y="0"/>
                  </a:moveTo>
                  <a:lnTo>
                    <a:pt x="1325290" y="0"/>
                  </a:lnTo>
                  <a:cubicBezTo>
                    <a:pt x="1366325" y="0"/>
                    <a:pt x="1399591" y="33265"/>
                    <a:pt x="1399591" y="74300"/>
                  </a:cubicBezTo>
                  <a:lnTo>
                    <a:pt x="1399591" y="240173"/>
                  </a:lnTo>
                  <a:cubicBezTo>
                    <a:pt x="1399591" y="281208"/>
                    <a:pt x="1366325" y="314474"/>
                    <a:pt x="1325290" y="314474"/>
                  </a:cubicBezTo>
                  <a:lnTo>
                    <a:pt x="74300" y="314474"/>
                  </a:lnTo>
                  <a:cubicBezTo>
                    <a:pt x="33265" y="314474"/>
                    <a:pt x="0" y="281208"/>
                    <a:pt x="0" y="240173"/>
                  </a:cubicBezTo>
                  <a:lnTo>
                    <a:pt x="0" y="74300"/>
                  </a:lnTo>
                  <a:cubicBezTo>
                    <a:pt x="0" y="33265"/>
                    <a:pt x="33265" y="0"/>
                    <a:pt x="74300" y="0"/>
                  </a:cubicBezTo>
                  <a:close/>
                </a:path>
              </a:pathLst>
            </a:custGeom>
            <a:solidFill>
              <a:srgbClr val="5442D8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99591" cy="362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1468" y="3695565"/>
            <a:ext cx="6399568" cy="1989684"/>
          </a:xfrm>
          <a:custGeom>
            <a:avLst/>
            <a:gdLst/>
            <a:ahLst/>
            <a:cxnLst/>
            <a:rect l="l" t="t" r="r" b="b"/>
            <a:pathLst>
              <a:path w="6399568" h="1989684">
                <a:moveTo>
                  <a:pt x="0" y="0"/>
                </a:moveTo>
                <a:lnTo>
                  <a:pt x="6399568" y="0"/>
                </a:lnTo>
                <a:lnTo>
                  <a:pt x="6399568" y="1989684"/>
                </a:lnTo>
                <a:lnTo>
                  <a:pt x="0" y="1989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3" name="Freeform 13"/>
          <p:cNvSpPr/>
          <p:nvPr/>
        </p:nvSpPr>
        <p:spPr>
          <a:xfrm>
            <a:off x="14338893" y="7003190"/>
            <a:ext cx="3661423" cy="3521624"/>
          </a:xfrm>
          <a:custGeom>
            <a:avLst/>
            <a:gdLst/>
            <a:ahLst/>
            <a:cxnLst/>
            <a:rect l="l" t="t" r="r" b="b"/>
            <a:pathLst>
              <a:path w="3661423" h="3521624">
                <a:moveTo>
                  <a:pt x="0" y="0"/>
                </a:moveTo>
                <a:lnTo>
                  <a:pt x="3661423" y="0"/>
                </a:lnTo>
                <a:lnTo>
                  <a:pt x="3661423" y="3521623"/>
                </a:lnTo>
                <a:lnTo>
                  <a:pt x="0" y="35216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4" name="TextBox 14"/>
          <p:cNvSpPr txBox="1"/>
          <p:nvPr/>
        </p:nvSpPr>
        <p:spPr>
          <a:xfrm>
            <a:off x="2072295" y="3975256"/>
            <a:ext cx="6606470" cy="150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9599" spc="-527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2295" y="5876823"/>
            <a:ext cx="4456977" cy="405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University Manager :</a:t>
            </a:r>
            <a:r>
              <a:rPr lang="en-US" sz="25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Une application web complète pour automatiser la gestion universitaire.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Cibles : </a:t>
            </a:r>
            <a:r>
              <a:rPr lang="en-US" sz="25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Administrateurs, Enseignants, Étudiants.</a:t>
            </a:r>
          </a:p>
          <a:p>
            <a:pPr algn="l">
              <a:lnSpc>
                <a:spcPts val="3219"/>
              </a:lnSpc>
            </a:pPr>
            <a:endParaRPr lang="en-US" sz="2599">
              <a:solidFill>
                <a:srgbClr val="FFFFFF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2292" y="1079258"/>
            <a:ext cx="10400342" cy="7191369"/>
            <a:chOff x="0" y="0"/>
            <a:chExt cx="2195254" cy="151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5255" cy="1517919"/>
            </a:xfrm>
            <a:custGeom>
              <a:avLst/>
              <a:gdLst/>
              <a:ahLst/>
              <a:cxnLst/>
              <a:rect l="l" t="t" r="r" b="b"/>
              <a:pathLst>
                <a:path w="2195255" h="1517919">
                  <a:moveTo>
                    <a:pt x="1735950" y="904132"/>
                  </a:moveTo>
                  <a:lnTo>
                    <a:pt x="1735950" y="557293"/>
                  </a:lnTo>
                  <a:cubicBezTo>
                    <a:pt x="1735950" y="524360"/>
                    <a:pt x="1722868" y="492776"/>
                    <a:pt x="1699581" y="469489"/>
                  </a:cubicBezTo>
                  <a:cubicBezTo>
                    <a:pt x="1676294" y="446202"/>
                    <a:pt x="1644710" y="433120"/>
                    <a:pt x="1611778" y="433120"/>
                  </a:cubicBezTo>
                  <a:lnTo>
                    <a:pt x="867306" y="433120"/>
                  </a:lnTo>
                  <a:cubicBezTo>
                    <a:pt x="798728" y="433120"/>
                    <a:pt x="743134" y="377526"/>
                    <a:pt x="743134" y="308948"/>
                  </a:cubicBezTo>
                  <a:lnTo>
                    <a:pt x="743134" y="124172"/>
                  </a:lnTo>
                  <a:cubicBezTo>
                    <a:pt x="743133" y="55594"/>
                    <a:pt x="687540" y="1"/>
                    <a:pt x="618962" y="0"/>
                  </a:cubicBezTo>
                  <a:lnTo>
                    <a:pt x="124172" y="0"/>
                  </a:lnTo>
                  <a:cubicBezTo>
                    <a:pt x="55594" y="1"/>
                    <a:pt x="1" y="55594"/>
                    <a:pt x="0" y="124172"/>
                  </a:cubicBezTo>
                  <a:lnTo>
                    <a:pt x="0" y="489613"/>
                  </a:lnTo>
                  <a:lnTo>
                    <a:pt x="0" y="985735"/>
                  </a:lnTo>
                  <a:cubicBezTo>
                    <a:pt x="0" y="1054313"/>
                    <a:pt x="55593" y="1109907"/>
                    <a:pt x="124172" y="1109908"/>
                  </a:cubicBezTo>
                  <a:lnTo>
                    <a:pt x="1327947" y="1109908"/>
                  </a:lnTo>
                  <a:cubicBezTo>
                    <a:pt x="1360879" y="1109907"/>
                    <a:pt x="1392463" y="1122990"/>
                    <a:pt x="1415750" y="1146276"/>
                  </a:cubicBezTo>
                  <a:cubicBezTo>
                    <a:pt x="1439037" y="1169563"/>
                    <a:pt x="1452119" y="1201147"/>
                    <a:pt x="1452119" y="1234079"/>
                  </a:cubicBezTo>
                  <a:lnTo>
                    <a:pt x="1452119" y="1393746"/>
                  </a:lnTo>
                  <a:cubicBezTo>
                    <a:pt x="1452119" y="1462325"/>
                    <a:pt x="1507713" y="1517919"/>
                    <a:pt x="1576292" y="1517919"/>
                  </a:cubicBezTo>
                  <a:lnTo>
                    <a:pt x="2071084" y="1517919"/>
                  </a:lnTo>
                  <a:cubicBezTo>
                    <a:pt x="2104016" y="1517919"/>
                    <a:pt x="2135600" y="1504837"/>
                    <a:pt x="2158887" y="1481550"/>
                  </a:cubicBezTo>
                  <a:cubicBezTo>
                    <a:pt x="2182173" y="1458263"/>
                    <a:pt x="2195256" y="1426679"/>
                    <a:pt x="2195255" y="1393746"/>
                  </a:cubicBezTo>
                  <a:lnTo>
                    <a:pt x="2195255" y="1152477"/>
                  </a:lnTo>
                  <a:cubicBezTo>
                    <a:pt x="2195256" y="1119544"/>
                    <a:pt x="2182173" y="1087961"/>
                    <a:pt x="2158887" y="1064674"/>
                  </a:cubicBezTo>
                  <a:cubicBezTo>
                    <a:pt x="2135600" y="1041387"/>
                    <a:pt x="2104016" y="1028305"/>
                    <a:pt x="2071084" y="1028305"/>
                  </a:cubicBezTo>
                  <a:lnTo>
                    <a:pt x="1860124" y="1028305"/>
                  </a:lnTo>
                  <a:cubicBezTo>
                    <a:pt x="1827191" y="1028305"/>
                    <a:pt x="1795607" y="1015223"/>
                    <a:pt x="1772320" y="991936"/>
                  </a:cubicBezTo>
                  <a:cubicBezTo>
                    <a:pt x="1749032" y="968649"/>
                    <a:pt x="1735950" y="937065"/>
                    <a:pt x="1735950" y="904132"/>
                  </a:cubicBezTo>
                  <a:close/>
                </a:path>
              </a:pathLst>
            </a:custGeom>
            <a:blipFill>
              <a:blip r:embed="rId2"/>
              <a:stretch>
                <a:fillRect l="-1811" r="-1811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99146" y="-410504"/>
            <a:ext cx="6462556" cy="3002759"/>
            <a:chOff x="0" y="0"/>
            <a:chExt cx="1001219" cy="465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1219" cy="465206"/>
            </a:xfrm>
            <a:custGeom>
              <a:avLst/>
              <a:gdLst/>
              <a:ahLst/>
              <a:cxnLst/>
              <a:rect l="l" t="t" r="r" b="b"/>
              <a:pathLst>
                <a:path w="1001219" h="465206">
                  <a:moveTo>
                    <a:pt x="41929" y="0"/>
                  </a:moveTo>
                  <a:lnTo>
                    <a:pt x="959290" y="0"/>
                  </a:lnTo>
                  <a:cubicBezTo>
                    <a:pt x="982447" y="0"/>
                    <a:pt x="1001219" y="18772"/>
                    <a:pt x="1001219" y="41929"/>
                  </a:cubicBezTo>
                  <a:lnTo>
                    <a:pt x="1001219" y="423277"/>
                  </a:lnTo>
                  <a:cubicBezTo>
                    <a:pt x="1001219" y="434397"/>
                    <a:pt x="996802" y="445062"/>
                    <a:pt x="988938" y="452925"/>
                  </a:cubicBezTo>
                  <a:cubicBezTo>
                    <a:pt x="981075" y="460789"/>
                    <a:pt x="970410" y="465206"/>
                    <a:pt x="959290" y="465206"/>
                  </a:cubicBezTo>
                  <a:lnTo>
                    <a:pt x="41929" y="465206"/>
                  </a:lnTo>
                  <a:cubicBezTo>
                    <a:pt x="30809" y="465206"/>
                    <a:pt x="20144" y="460789"/>
                    <a:pt x="12281" y="452925"/>
                  </a:cubicBezTo>
                  <a:cubicBezTo>
                    <a:pt x="4417" y="445062"/>
                    <a:pt x="0" y="434397"/>
                    <a:pt x="0" y="423277"/>
                  </a:cubicBezTo>
                  <a:lnTo>
                    <a:pt x="0" y="41929"/>
                  </a:lnTo>
                  <a:cubicBezTo>
                    <a:pt x="0" y="30809"/>
                    <a:pt x="4417" y="20144"/>
                    <a:pt x="12281" y="12281"/>
                  </a:cubicBezTo>
                  <a:cubicBezTo>
                    <a:pt x="20144" y="4417"/>
                    <a:pt x="30809" y="0"/>
                    <a:pt x="41929" y="0"/>
                  </a:cubicBezTo>
                  <a:close/>
                </a:path>
              </a:pathLst>
            </a:custGeom>
            <a:blipFill>
              <a:blip r:embed="rId3"/>
              <a:stretch>
                <a:fillRect t="-46445" b="-46445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6" name="Freeform 6"/>
          <p:cNvSpPr/>
          <p:nvPr/>
        </p:nvSpPr>
        <p:spPr>
          <a:xfrm>
            <a:off x="6150483" y="7062154"/>
            <a:ext cx="1597696" cy="2196146"/>
          </a:xfrm>
          <a:custGeom>
            <a:avLst/>
            <a:gdLst/>
            <a:ahLst/>
            <a:cxnLst/>
            <a:rect l="l" t="t" r="r" b="b"/>
            <a:pathLst>
              <a:path w="1597696" h="2196146">
                <a:moveTo>
                  <a:pt x="0" y="0"/>
                </a:moveTo>
                <a:lnTo>
                  <a:pt x="1597696" y="0"/>
                </a:lnTo>
                <a:lnTo>
                  <a:pt x="1597696" y="2196146"/>
                </a:lnTo>
                <a:lnTo>
                  <a:pt x="0" y="219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10072824" y="9797803"/>
            <a:ext cx="7315200" cy="489197"/>
          </a:xfrm>
          <a:custGeom>
            <a:avLst/>
            <a:gdLst/>
            <a:ahLst/>
            <a:cxnLst/>
            <a:rect l="l" t="t" r="r" b="b"/>
            <a:pathLst>
              <a:path w="7315200" h="489197">
                <a:moveTo>
                  <a:pt x="0" y="0"/>
                </a:moveTo>
                <a:lnTo>
                  <a:pt x="7315200" y="0"/>
                </a:lnTo>
                <a:lnTo>
                  <a:pt x="7315200" y="489197"/>
                </a:lnTo>
                <a:lnTo>
                  <a:pt x="0" y="489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-200995" y="-200995"/>
            <a:ext cx="2459390" cy="2459390"/>
          </a:xfrm>
          <a:custGeom>
            <a:avLst/>
            <a:gdLst/>
            <a:ahLst/>
            <a:cxnLst/>
            <a:rect l="l" t="t" r="r" b="b"/>
            <a:pathLst>
              <a:path w="2459390" h="2459390">
                <a:moveTo>
                  <a:pt x="0" y="0"/>
                </a:moveTo>
                <a:lnTo>
                  <a:pt x="2459390" y="0"/>
                </a:lnTo>
                <a:lnTo>
                  <a:pt x="2459390" y="2459390"/>
                </a:lnTo>
                <a:lnTo>
                  <a:pt x="0" y="24593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Freeform 9"/>
          <p:cNvSpPr/>
          <p:nvPr/>
        </p:nvSpPr>
        <p:spPr>
          <a:xfrm>
            <a:off x="10055348" y="3231439"/>
            <a:ext cx="7315200" cy="2500468"/>
          </a:xfrm>
          <a:custGeom>
            <a:avLst/>
            <a:gdLst/>
            <a:ahLst/>
            <a:cxnLst/>
            <a:rect l="l" t="t" r="r" b="b"/>
            <a:pathLst>
              <a:path w="7315200" h="2500468">
                <a:moveTo>
                  <a:pt x="0" y="0"/>
                </a:moveTo>
                <a:lnTo>
                  <a:pt x="7315200" y="0"/>
                </a:lnTo>
                <a:lnTo>
                  <a:pt x="7315200" y="2500468"/>
                </a:lnTo>
                <a:lnTo>
                  <a:pt x="0" y="25004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>
            <a:off x="13730424" y="5705475"/>
            <a:ext cx="1478092" cy="2117058"/>
          </a:xfrm>
          <a:custGeom>
            <a:avLst/>
            <a:gdLst/>
            <a:ahLst/>
            <a:cxnLst/>
            <a:rect l="l" t="t" r="r" b="b"/>
            <a:pathLst>
              <a:path w="1478092" h="2117058">
                <a:moveTo>
                  <a:pt x="0" y="0"/>
                </a:moveTo>
                <a:lnTo>
                  <a:pt x="1478092" y="0"/>
                </a:lnTo>
                <a:lnTo>
                  <a:pt x="1478092" y="2117058"/>
                </a:lnTo>
                <a:lnTo>
                  <a:pt x="0" y="2117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1" name="TextBox 11"/>
          <p:cNvSpPr txBox="1"/>
          <p:nvPr/>
        </p:nvSpPr>
        <p:spPr>
          <a:xfrm>
            <a:off x="1722045" y="6840823"/>
            <a:ext cx="6278221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Objectifs du Projet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7643" y="2915682"/>
            <a:ext cx="5955385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endParaRPr/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Centralisation :</a:t>
            </a: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Base de données unique pour toutes les entités.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Automatisation :</a:t>
            </a: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Calcul des notes et détection des conflits de planning.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Sécurité :</a:t>
            </a: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Accès restreint par rôles (RBAC).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Expérience Utilisateur :</a:t>
            </a:r>
            <a:r>
              <a:rPr lang="en-US" sz="2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Interfaces adaptées (Admin vs Étudiant).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99146" y="2667877"/>
            <a:ext cx="7135336" cy="47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Objectifs Principaux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6660" y="8299201"/>
            <a:ext cx="3952577" cy="164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Périmètre 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Gestion Profils &amp; Modules.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Planification Emplois du temps.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Suivi des Évaluations.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072F6-69DE-6BAC-E5F1-647C84E6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BBAAD11-746E-F6A2-B2D6-91CCFAD60783}"/>
              </a:ext>
            </a:extLst>
          </p:cNvPr>
          <p:cNvSpPr/>
          <p:nvPr/>
        </p:nvSpPr>
        <p:spPr>
          <a:xfrm>
            <a:off x="229852" y="7846255"/>
            <a:ext cx="1597696" cy="2196146"/>
          </a:xfrm>
          <a:custGeom>
            <a:avLst/>
            <a:gdLst/>
            <a:ahLst/>
            <a:cxnLst/>
            <a:rect l="l" t="t" r="r" b="b"/>
            <a:pathLst>
              <a:path w="1597696" h="2196146">
                <a:moveTo>
                  <a:pt x="0" y="0"/>
                </a:moveTo>
                <a:lnTo>
                  <a:pt x="1597696" y="0"/>
                </a:lnTo>
                <a:lnTo>
                  <a:pt x="1597696" y="2196146"/>
                </a:lnTo>
                <a:lnTo>
                  <a:pt x="0" y="219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082EE30-3320-9AD0-0147-AD8629C5B329}"/>
              </a:ext>
            </a:extLst>
          </p:cNvPr>
          <p:cNvSpPr/>
          <p:nvPr/>
        </p:nvSpPr>
        <p:spPr>
          <a:xfrm>
            <a:off x="10072824" y="9797803"/>
            <a:ext cx="7315200" cy="489197"/>
          </a:xfrm>
          <a:custGeom>
            <a:avLst/>
            <a:gdLst/>
            <a:ahLst/>
            <a:cxnLst/>
            <a:rect l="l" t="t" r="r" b="b"/>
            <a:pathLst>
              <a:path w="7315200" h="489197">
                <a:moveTo>
                  <a:pt x="0" y="0"/>
                </a:moveTo>
                <a:lnTo>
                  <a:pt x="7315200" y="0"/>
                </a:lnTo>
                <a:lnTo>
                  <a:pt x="7315200" y="489197"/>
                </a:lnTo>
                <a:lnTo>
                  <a:pt x="0" y="48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7053A57-C577-0CE4-C62D-2E048A9F8CF2}"/>
              </a:ext>
            </a:extLst>
          </p:cNvPr>
          <p:cNvSpPr/>
          <p:nvPr/>
        </p:nvSpPr>
        <p:spPr>
          <a:xfrm>
            <a:off x="-200995" y="-200995"/>
            <a:ext cx="2459390" cy="2459390"/>
          </a:xfrm>
          <a:custGeom>
            <a:avLst/>
            <a:gdLst/>
            <a:ahLst/>
            <a:cxnLst/>
            <a:rect l="l" t="t" r="r" b="b"/>
            <a:pathLst>
              <a:path w="2459390" h="2459390">
                <a:moveTo>
                  <a:pt x="0" y="0"/>
                </a:moveTo>
                <a:lnTo>
                  <a:pt x="2459390" y="0"/>
                </a:lnTo>
                <a:lnTo>
                  <a:pt x="2459390" y="2459390"/>
                </a:lnTo>
                <a:lnTo>
                  <a:pt x="0" y="245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8A72835-7FC4-0301-2692-9541DAE8EACA}"/>
              </a:ext>
            </a:extLst>
          </p:cNvPr>
          <p:cNvSpPr txBox="1"/>
          <p:nvPr/>
        </p:nvSpPr>
        <p:spPr>
          <a:xfrm>
            <a:off x="3048000" y="952500"/>
            <a:ext cx="495226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Use case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D97C798-25CC-00DF-FDB3-B0A239E3490B}"/>
              </a:ext>
            </a:extLst>
          </p:cNvPr>
          <p:cNvSpPr txBox="1"/>
          <p:nvPr/>
        </p:nvSpPr>
        <p:spPr>
          <a:xfrm>
            <a:off x="1447800" y="2258395"/>
            <a:ext cx="6705600" cy="1971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3 Acteurs Principaux :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Administrateur</a:t>
            </a:r>
            <a:r>
              <a:rPr lang="fr-FR" sz="2400" dirty="0">
                <a:solidFill>
                  <a:schemeClr val="bg1"/>
                </a:solidFill>
              </a:rPr>
              <a:t> - Gestion complète du système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Enseignant</a:t>
            </a:r>
            <a:r>
              <a:rPr lang="fr-FR" sz="2400" dirty="0">
                <a:solidFill>
                  <a:schemeClr val="bg1"/>
                </a:solidFill>
              </a:rPr>
              <a:t> - Gestion pédagogique et suivi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Étudiant</a:t>
            </a:r>
            <a:r>
              <a:rPr lang="fr-FR" sz="2400" dirty="0">
                <a:solidFill>
                  <a:schemeClr val="bg1"/>
                </a:solidFill>
              </a:rPr>
              <a:t> - Consultation et interaction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2100" dirty="0">
              <a:solidFill>
                <a:schemeClr val="bg1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pic>
        <p:nvPicPr>
          <p:cNvPr id="15" name="Image 1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3F239A1-DAA2-BC18-381D-3D387A6FE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14300"/>
            <a:ext cx="8609348" cy="99281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CE89C30-5CCC-4544-543C-2648BD58C958}"/>
              </a:ext>
            </a:extLst>
          </p:cNvPr>
          <p:cNvSpPr txBox="1"/>
          <p:nvPr/>
        </p:nvSpPr>
        <p:spPr>
          <a:xfrm>
            <a:off x="990600" y="4283923"/>
            <a:ext cx="7848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400" b="1" dirty="0">
                <a:solidFill>
                  <a:schemeClr val="bg1"/>
                </a:solidFill>
              </a:rPr>
              <a:t>Fonctionnalités Clés :</a:t>
            </a:r>
            <a:endParaRPr lang="fr-FR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fr-FR" sz="2400" i="1" dirty="0">
                <a:solidFill>
                  <a:schemeClr val="bg1"/>
                </a:solidFill>
              </a:rPr>
              <a:t>Administration :</a:t>
            </a:r>
            <a:r>
              <a:rPr lang="fr-FR" sz="2400" dirty="0">
                <a:solidFill>
                  <a:schemeClr val="bg1"/>
                </a:solidFill>
              </a:rPr>
              <a:t> Gestion des étudiants, enseignants, modules, salles, emplois du temps et affectations</a:t>
            </a:r>
          </a:p>
          <a:p>
            <a:pPr>
              <a:buNone/>
            </a:pPr>
            <a:r>
              <a:rPr lang="fr-FR" sz="2400" i="1" dirty="0">
                <a:solidFill>
                  <a:schemeClr val="bg1"/>
                </a:solidFill>
              </a:rPr>
              <a:t>Enseignement :</a:t>
            </a:r>
            <a:r>
              <a:rPr lang="fr-FR" sz="2400" dirty="0">
                <a:solidFill>
                  <a:schemeClr val="bg1"/>
                </a:solidFill>
              </a:rPr>
              <a:t> Saisie des notes, ajout de feedbacks, consultation de l'emploi du temps et détection des conflits de séances</a:t>
            </a:r>
          </a:p>
          <a:p>
            <a:pPr>
              <a:buNone/>
            </a:pPr>
            <a:r>
              <a:rPr lang="fr-FR" sz="2400" i="1" dirty="0">
                <a:solidFill>
                  <a:schemeClr val="bg1"/>
                </a:solidFill>
              </a:rPr>
              <a:t>Étudiant :</a:t>
            </a:r>
            <a:r>
              <a:rPr lang="fr-FR" sz="2400" dirty="0">
                <a:solidFill>
                  <a:schemeClr val="bg1"/>
                </a:solidFill>
              </a:rPr>
              <a:t> Consultation des notes et de l'emploi du temps avec authentification sécurisée</a:t>
            </a:r>
          </a:p>
        </p:txBody>
      </p:sp>
    </p:spTree>
    <p:extLst>
      <p:ext uri="{BB962C8B-B14F-4D97-AF65-F5344CB8AC3E}">
        <p14:creationId xmlns:p14="http://schemas.microsoft.com/office/powerpoint/2010/main" val="117221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23642-84D6-BE83-A327-97873E8A8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AC2C6A2-280F-286F-6D3B-7187249E9E70}"/>
              </a:ext>
            </a:extLst>
          </p:cNvPr>
          <p:cNvSpPr/>
          <p:nvPr/>
        </p:nvSpPr>
        <p:spPr>
          <a:xfrm>
            <a:off x="-341648" y="8033914"/>
            <a:ext cx="1597696" cy="2196146"/>
          </a:xfrm>
          <a:custGeom>
            <a:avLst/>
            <a:gdLst/>
            <a:ahLst/>
            <a:cxnLst/>
            <a:rect l="l" t="t" r="r" b="b"/>
            <a:pathLst>
              <a:path w="1597696" h="2196146">
                <a:moveTo>
                  <a:pt x="0" y="0"/>
                </a:moveTo>
                <a:lnTo>
                  <a:pt x="1597696" y="0"/>
                </a:lnTo>
                <a:lnTo>
                  <a:pt x="1597696" y="2196146"/>
                </a:lnTo>
                <a:lnTo>
                  <a:pt x="0" y="219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MA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47C07FE-A310-6D87-FD62-291748529E72}"/>
              </a:ext>
            </a:extLst>
          </p:cNvPr>
          <p:cNvSpPr/>
          <p:nvPr/>
        </p:nvSpPr>
        <p:spPr>
          <a:xfrm>
            <a:off x="10072824" y="9797803"/>
            <a:ext cx="7315200" cy="489197"/>
          </a:xfrm>
          <a:custGeom>
            <a:avLst/>
            <a:gdLst/>
            <a:ahLst/>
            <a:cxnLst/>
            <a:rect l="l" t="t" r="r" b="b"/>
            <a:pathLst>
              <a:path w="7315200" h="489197">
                <a:moveTo>
                  <a:pt x="0" y="0"/>
                </a:moveTo>
                <a:lnTo>
                  <a:pt x="7315200" y="0"/>
                </a:lnTo>
                <a:lnTo>
                  <a:pt x="7315200" y="489197"/>
                </a:lnTo>
                <a:lnTo>
                  <a:pt x="0" y="48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FEE49A2-9241-03B0-755A-C96DA8DFCDFA}"/>
              </a:ext>
            </a:extLst>
          </p:cNvPr>
          <p:cNvSpPr/>
          <p:nvPr/>
        </p:nvSpPr>
        <p:spPr>
          <a:xfrm>
            <a:off x="-200995" y="-200995"/>
            <a:ext cx="2459390" cy="2459390"/>
          </a:xfrm>
          <a:custGeom>
            <a:avLst/>
            <a:gdLst/>
            <a:ahLst/>
            <a:cxnLst/>
            <a:rect l="l" t="t" r="r" b="b"/>
            <a:pathLst>
              <a:path w="2459390" h="2459390">
                <a:moveTo>
                  <a:pt x="0" y="0"/>
                </a:moveTo>
                <a:lnTo>
                  <a:pt x="2459390" y="0"/>
                </a:lnTo>
                <a:lnTo>
                  <a:pt x="2459390" y="2459390"/>
                </a:lnTo>
                <a:lnTo>
                  <a:pt x="0" y="245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0FF4AB2-053F-F322-5B9E-A67659190B94}"/>
              </a:ext>
            </a:extLst>
          </p:cNvPr>
          <p:cNvSpPr txBox="1"/>
          <p:nvPr/>
        </p:nvSpPr>
        <p:spPr>
          <a:xfrm>
            <a:off x="3048000" y="952500"/>
            <a:ext cx="4952266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400" spc="-374" dirty="0" err="1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Diagramme</a:t>
            </a:r>
            <a:r>
              <a:rPr lang="en-US" sz="5400" spc="-374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de </a:t>
            </a:r>
            <a:r>
              <a:rPr lang="en-US" sz="5400" spc="-374" dirty="0" err="1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classe</a:t>
            </a:r>
            <a:endParaRPr lang="en-US" sz="5400" spc="-374" dirty="0">
              <a:solidFill>
                <a:srgbClr val="FFFFFF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AFA48D0-DEAF-C043-B921-C3CAC05CDE00}"/>
              </a:ext>
            </a:extLst>
          </p:cNvPr>
          <p:cNvSpPr txBox="1"/>
          <p:nvPr/>
        </p:nvSpPr>
        <p:spPr>
          <a:xfrm>
            <a:off x="1028700" y="3080631"/>
            <a:ext cx="6705600" cy="216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Architecture du Système :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Classe Centrale : User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Classe parente avec authentification (email, </a:t>
            </a:r>
            <a:r>
              <a:rPr lang="fr-FR" sz="2400" dirty="0" err="1">
                <a:solidFill>
                  <a:schemeClr val="bg1"/>
                </a:solidFill>
              </a:rPr>
              <a:t>password</a:t>
            </a:r>
            <a:r>
              <a:rPr lang="fr-FR" sz="2400" dirty="0">
                <a:solidFill>
                  <a:schemeClr val="bg1"/>
                </a:solidFill>
              </a:rPr>
              <a:t>, </a:t>
            </a:r>
            <a:r>
              <a:rPr lang="fr-FR" sz="2400" dirty="0" err="1">
                <a:solidFill>
                  <a:schemeClr val="bg1"/>
                </a:solidFill>
              </a:rPr>
              <a:t>role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r>
              <a:rPr lang="fr-FR" sz="2400" dirty="0">
                <a:solidFill>
                  <a:schemeClr val="bg1"/>
                </a:solidFill>
              </a:rPr>
              <a:t>3 types d'utilisateurs : Teacher, </a:t>
            </a:r>
            <a:r>
              <a:rPr lang="fr-FR" sz="2400" dirty="0" err="1">
                <a:solidFill>
                  <a:schemeClr val="bg1"/>
                </a:solidFill>
              </a:rPr>
              <a:t>Student</a:t>
            </a:r>
            <a:r>
              <a:rPr lang="fr-FR" sz="2400" dirty="0">
                <a:solidFill>
                  <a:schemeClr val="bg1"/>
                </a:solidFill>
              </a:rPr>
              <a:t>, Admin</a:t>
            </a:r>
          </a:p>
          <a:p>
            <a:endParaRPr lang="en-US" sz="2100" dirty="0">
              <a:solidFill>
                <a:schemeClr val="bg1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E274633-17CF-1CC1-F12D-F1C603093728}"/>
              </a:ext>
            </a:extLst>
          </p:cNvPr>
          <p:cNvSpPr txBox="1"/>
          <p:nvPr/>
        </p:nvSpPr>
        <p:spPr>
          <a:xfrm>
            <a:off x="1028700" y="5676900"/>
            <a:ext cx="7848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5 Classes Principales :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User</a:t>
            </a:r>
            <a:r>
              <a:rPr lang="fr-FR" sz="2400" dirty="0">
                <a:solidFill>
                  <a:schemeClr val="bg1"/>
                </a:solidFill>
              </a:rPr>
              <a:t> (Parent) → Teacher, </a:t>
            </a:r>
            <a:r>
              <a:rPr lang="fr-FR" sz="2400" dirty="0" err="1">
                <a:solidFill>
                  <a:schemeClr val="bg1"/>
                </a:solidFill>
              </a:rPr>
              <a:t>Student</a:t>
            </a:r>
            <a:r>
              <a:rPr lang="fr-FR" sz="2400" dirty="0">
                <a:solidFill>
                  <a:schemeClr val="bg1"/>
                </a:solidFill>
              </a:rPr>
              <a:t>, Admin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Module</a:t>
            </a:r>
            <a:r>
              <a:rPr lang="fr-FR" sz="2400" dirty="0">
                <a:solidFill>
                  <a:schemeClr val="bg1"/>
                </a:solidFill>
              </a:rPr>
              <a:t> - Cours avec filière, semestre, volume horaire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Session</a:t>
            </a:r>
            <a:r>
              <a:rPr lang="fr-FR" sz="2400" dirty="0">
                <a:solidFill>
                  <a:schemeClr val="bg1"/>
                </a:solidFill>
              </a:rPr>
              <a:t> - Séances planifiées avec détection de conflits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Evaluation</a:t>
            </a:r>
            <a:r>
              <a:rPr lang="fr-FR" sz="2400" dirty="0">
                <a:solidFill>
                  <a:schemeClr val="bg1"/>
                </a:solidFill>
              </a:rPr>
              <a:t> - Notes (TP, DS, Projet, Final) avec calcul automatique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Relations :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Teacher anime des Modules</a:t>
            </a:r>
          </a:p>
          <a:p>
            <a:r>
              <a:rPr lang="fr-FR" sz="2400" dirty="0" err="1">
                <a:solidFill>
                  <a:schemeClr val="bg1"/>
                </a:solidFill>
              </a:rPr>
              <a:t>Student</a:t>
            </a:r>
            <a:r>
              <a:rPr lang="fr-FR" sz="2400" dirty="0">
                <a:solidFill>
                  <a:schemeClr val="bg1"/>
                </a:solidFill>
              </a:rPr>
              <a:t> s'inscrit dans des Modules</a:t>
            </a:r>
          </a:p>
          <a:p>
            <a:r>
              <a:rPr lang="fr-FR" sz="2400" dirty="0">
                <a:solidFill>
                  <a:schemeClr val="bg1"/>
                </a:solidFill>
              </a:rPr>
              <a:t>Module contient Sessions et Evaluations</a:t>
            </a:r>
          </a:p>
          <a:p>
            <a:pPr>
              <a:buNone/>
            </a:pP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2" name="Image 1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B235089-7BE2-F53E-8C14-69B5832A9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190500"/>
            <a:ext cx="8534400" cy="94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00065" y="0"/>
            <a:ext cx="5090935" cy="10287000"/>
          </a:xfrm>
          <a:custGeom>
            <a:avLst/>
            <a:gdLst/>
            <a:ahLst/>
            <a:cxnLst/>
            <a:rect l="l" t="t" r="r" b="b"/>
            <a:pathLst>
              <a:path w="5090935" h="10287000">
                <a:moveTo>
                  <a:pt x="0" y="0"/>
                </a:moveTo>
                <a:lnTo>
                  <a:pt x="5090936" y="0"/>
                </a:lnTo>
                <a:lnTo>
                  <a:pt x="5090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411" r="-101411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Freeform 3"/>
          <p:cNvSpPr/>
          <p:nvPr/>
        </p:nvSpPr>
        <p:spPr>
          <a:xfrm>
            <a:off x="11691001" y="0"/>
            <a:ext cx="6596999" cy="10287000"/>
          </a:xfrm>
          <a:custGeom>
            <a:avLst/>
            <a:gdLst/>
            <a:ahLst/>
            <a:cxnLst/>
            <a:rect l="l" t="t" r="r" b="b"/>
            <a:pathLst>
              <a:path w="6596999" h="10287000">
                <a:moveTo>
                  <a:pt x="0" y="0"/>
                </a:moveTo>
                <a:lnTo>
                  <a:pt x="6596999" y="0"/>
                </a:lnTo>
                <a:lnTo>
                  <a:pt x="65969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73" r="-12373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4" name="Freeform 4"/>
          <p:cNvSpPr/>
          <p:nvPr/>
        </p:nvSpPr>
        <p:spPr>
          <a:xfrm>
            <a:off x="13866" y="0"/>
            <a:ext cx="6586199" cy="10287000"/>
          </a:xfrm>
          <a:custGeom>
            <a:avLst/>
            <a:gdLst/>
            <a:ahLst/>
            <a:cxnLst/>
            <a:rect l="l" t="t" r="r" b="b"/>
            <a:pathLst>
              <a:path w="6586199" h="10287000">
                <a:moveTo>
                  <a:pt x="0" y="0"/>
                </a:moveTo>
                <a:lnTo>
                  <a:pt x="6586199" y="0"/>
                </a:lnTo>
                <a:lnTo>
                  <a:pt x="65861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 l="-67036" r="-67036"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5" name="Group 5"/>
          <p:cNvGrpSpPr/>
          <p:nvPr/>
        </p:nvGrpSpPr>
        <p:grpSpPr>
          <a:xfrm>
            <a:off x="1791595" y="6083323"/>
            <a:ext cx="4611619" cy="2462373"/>
            <a:chOff x="0" y="0"/>
            <a:chExt cx="1214583" cy="6485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4583" cy="648526"/>
            </a:xfrm>
            <a:custGeom>
              <a:avLst/>
              <a:gdLst/>
              <a:ahLst/>
              <a:cxnLst/>
              <a:rect l="l" t="t" r="r" b="b"/>
              <a:pathLst>
                <a:path w="1214583" h="648526">
                  <a:moveTo>
                    <a:pt x="85618" y="0"/>
                  </a:moveTo>
                  <a:lnTo>
                    <a:pt x="1128965" y="0"/>
                  </a:lnTo>
                  <a:cubicBezTo>
                    <a:pt x="1176250" y="0"/>
                    <a:pt x="1214583" y="38333"/>
                    <a:pt x="1214583" y="85618"/>
                  </a:cubicBezTo>
                  <a:lnTo>
                    <a:pt x="1214583" y="562908"/>
                  </a:lnTo>
                  <a:cubicBezTo>
                    <a:pt x="1214583" y="610194"/>
                    <a:pt x="1176250" y="648526"/>
                    <a:pt x="1128965" y="648526"/>
                  </a:cubicBezTo>
                  <a:lnTo>
                    <a:pt x="85618" y="648526"/>
                  </a:lnTo>
                  <a:cubicBezTo>
                    <a:pt x="62911" y="648526"/>
                    <a:pt x="41133" y="639506"/>
                    <a:pt x="25077" y="623449"/>
                  </a:cubicBezTo>
                  <a:cubicBezTo>
                    <a:pt x="9020" y="607393"/>
                    <a:pt x="0" y="585616"/>
                    <a:pt x="0" y="562908"/>
                  </a:cubicBezTo>
                  <a:lnTo>
                    <a:pt x="0" y="85618"/>
                  </a:lnTo>
                  <a:cubicBezTo>
                    <a:pt x="0" y="38333"/>
                    <a:pt x="38333" y="0"/>
                    <a:pt x="85618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14583" cy="696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8190" y="6083323"/>
            <a:ext cx="4611619" cy="2462373"/>
            <a:chOff x="0" y="0"/>
            <a:chExt cx="1214583" cy="6485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4583" cy="648526"/>
            </a:xfrm>
            <a:custGeom>
              <a:avLst/>
              <a:gdLst/>
              <a:ahLst/>
              <a:cxnLst/>
              <a:rect l="l" t="t" r="r" b="b"/>
              <a:pathLst>
                <a:path w="1214583" h="648526">
                  <a:moveTo>
                    <a:pt x="85618" y="0"/>
                  </a:moveTo>
                  <a:lnTo>
                    <a:pt x="1128965" y="0"/>
                  </a:lnTo>
                  <a:cubicBezTo>
                    <a:pt x="1176250" y="0"/>
                    <a:pt x="1214583" y="38333"/>
                    <a:pt x="1214583" y="85618"/>
                  </a:cubicBezTo>
                  <a:lnTo>
                    <a:pt x="1214583" y="562908"/>
                  </a:lnTo>
                  <a:cubicBezTo>
                    <a:pt x="1214583" y="610194"/>
                    <a:pt x="1176250" y="648526"/>
                    <a:pt x="1128965" y="648526"/>
                  </a:cubicBezTo>
                  <a:lnTo>
                    <a:pt x="85618" y="648526"/>
                  </a:lnTo>
                  <a:cubicBezTo>
                    <a:pt x="62911" y="648526"/>
                    <a:pt x="41133" y="639506"/>
                    <a:pt x="25077" y="623449"/>
                  </a:cubicBezTo>
                  <a:cubicBezTo>
                    <a:pt x="9020" y="607393"/>
                    <a:pt x="0" y="585616"/>
                    <a:pt x="0" y="562908"/>
                  </a:cubicBezTo>
                  <a:lnTo>
                    <a:pt x="0" y="85618"/>
                  </a:lnTo>
                  <a:cubicBezTo>
                    <a:pt x="0" y="38333"/>
                    <a:pt x="38333" y="0"/>
                    <a:pt x="85618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14583" cy="696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87960" y="6083323"/>
            <a:ext cx="4611619" cy="2462373"/>
            <a:chOff x="0" y="0"/>
            <a:chExt cx="1214583" cy="6485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4583" cy="648526"/>
            </a:xfrm>
            <a:custGeom>
              <a:avLst/>
              <a:gdLst/>
              <a:ahLst/>
              <a:cxnLst/>
              <a:rect l="l" t="t" r="r" b="b"/>
              <a:pathLst>
                <a:path w="1214583" h="648526">
                  <a:moveTo>
                    <a:pt x="85618" y="0"/>
                  </a:moveTo>
                  <a:lnTo>
                    <a:pt x="1128965" y="0"/>
                  </a:lnTo>
                  <a:cubicBezTo>
                    <a:pt x="1176250" y="0"/>
                    <a:pt x="1214583" y="38333"/>
                    <a:pt x="1214583" y="85618"/>
                  </a:cubicBezTo>
                  <a:lnTo>
                    <a:pt x="1214583" y="562908"/>
                  </a:lnTo>
                  <a:cubicBezTo>
                    <a:pt x="1214583" y="610194"/>
                    <a:pt x="1176250" y="648526"/>
                    <a:pt x="1128965" y="648526"/>
                  </a:cubicBezTo>
                  <a:lnTo>
                    <a:pt x="85618" y="648526"/>
                  </a:lnTo>
                  <a:cubicBezTo>
                    <a:pt x="62911" y="648526"/>
                    <a:pt x="41133" y="639506"/>
                    <a:pt x="25077" y="623449"/>
                  </a:cubicBezTo>
                  <a:cubicBezTo>
                    <a:pt x="9020" y="607393"/>
                    <a:pt x="0" y="585616"/>
                    <a:pt x="0" y="562908"/>
                  </a:cubicBezTo>
                  <a:lnTo>
                    <a:pt x="0" y="85618"/>
                  </a:lnTo>
                  <a:cubicBezTo>
                    <a:pt x="0" y="38333"/>
                    <a:pt x="38333" y="0"/>
                    <a:pt x="85618" y="0"/>
                  </a:cubicBezTo>
                  <a:close/>
                </a:path>
              </a:pathLst>
            </a:custGeom>
            <a:solidFill>
              <a:srgbClr val="F3F3F3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14583" cy="696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242014"/>
            <a:ext cx="6852051" cy="2342156"/>
          </a:xfrm>
          <a:custGeom>
            <a:avLst/>
            <a:gdLst/>
            <a:ahLst/>
            <a:cxnLst/>
            <a:rect l="l" t="t" r="r" b="b"/>
            <a:pathLst>
              <a:path w="6852051" h="2342156">
                <a:moveTo>
                  <a:pt x="0" y="0"/>
                </a:moveTo>
                <a:lnTo>
                  <a:pt x="6852051" y="0"/>
                </a:lnTo>
                <a:lnTo>
                  <a:pt x="6852051" y="2342156"/>
                </a:lnTo>
                <a:lnTo>
                  <a:pt x="0" y="2342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5" name="TextBox 15"/>
          <p:cNvSpPr txBox="1"/>
          <p:nvPr/>
        </p:nvSpPr>
        <p:spPr>
          <a:xfrm>
            <a:off x="1671454" y="1213439"/>
            <a:ext cx="5851066" cy="359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spc="-297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Architecture MVC (Model-View-Controller)</a:t>
            </a:r>
          </a:p>
          <a:p>
            <a:pPr marL="1165868" lvl="1" indent="-582934" algn="l">
              <a:lnSpc>
                <a:spcPts val="5400"/>
              </a:lnSpc>
              <a:buFont typeface="Arial"/>
              <a:buChar char="•"/>
            </a:pPr>
            <a:endParaRPr lang="en-US" sz="5400" spc="-297">
              <a:solidFill>
                <a:srgbClr val="FFFFFF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  <a:p>
            <a:pPr algn="l">
              <a:lnSpc>
                <a:spcPts val="5400"/>
              </a:lnSpc>
            </a:pPr>
            <a:endParaRPr lang="en-US" sz="5400" spc="-297">
              <a:solidFill>
                <a:srgbClr val="FFFFFF"/>
              </a:solidFill>
              <a:latin typeface="Heading Now 71-78"/>
              <a:ea typeface="Heading Now 71-78"/>
              <a:cs typeface="Heading Now 71-78"/>
              <a:sym typeface="Heading Now 71-7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98260" y="6535489"/>
            <a:ext cx="358740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Thymeleaf (Moteur de template).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HTML5 / CSS3 / Bootstrap (Responsive).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2788" y="6563111"/>
            <a:ext cx="3210834" cy="22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474" lvl="1" indent="-193237" algn="l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Framework : Spring Boot 2.7+.</a:t>
            </a:r>
          </a:p>
          <a:p>
            <a:pPr marL="386474" lvl="1" indent="-193237" algn="l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Sécurité : Spring Security (BCrypt).</a:t>
            </a:r>
          </a:p>
          <a:p>
            <a:pPr marL="386474" lvl="1" indent="-193237" algn="l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ORM : Spring Data JPA / Hibernate.</a:t>
            </a:r>
          </a:p>
          <a:p>
            <a:pPr algn="l">
              <a:lnSpc>
                <a:spcPts val="2506"/>
              </a:lnSpc>
            </a:pPr>
            <a:endParaRPr lang="en-US" sz="1790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00067" y="6626760"/>
            <a:ext cx="358740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MySQL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0765" y="6195446"/>
            <a:ext cx="406245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1.Frontend (View)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12788" y="6251961"/>
            <a:ext cx="40624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2.Backend (Controller/Model)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0601" y="6195446"/>
            <a:ext cx="406245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3.Base de Données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330495"/>
            <a:chOff x="0" y="0"/>
            <a:chExt cx="2833290" cy="82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25833"/>
            </a:xfrm>
            <a:custGeom>
              <a:avLst/>
              <a:gdLst/>
              <a:ahLst/>
              <a:cxnLst/>
              <a:rect l="l" t="t" r="r" b="b"/>
              <a:pathLst>
                <a:path w="2833290" h="825833">
                  <a:moveTo>
                    <a:pt x="0" y="0"/>
                  </a:moveTo>
                  <a:lnTo>
                    <a:pt x="2833290" y="0"/>
                  </a:lnTo>
                  <a:lnTo>
                    <a:pt x="2833290" y="825833"/>
                  </a:lnTo>
                  <a:lnTo>
                    <a:pt x="0" y="825833"/>
                  </a:lnTo>
                  <a:close/>
                </a:path>
              </a:pathLst>
            </a:custGeom>
            <a:blipFill>
              <a:blip r:embed="rId2"/>
              <a:stretch>
                <a:fillRect t="-44003" b="-113308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56534" y="3019742"/>
            <a:ext cx="4904272" cy="5823286"/>
            <a:chOff x="0" y="0"/>
            <a:chExt cx="1291660" cy="15337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660" cy="1533705"/>
            </a:xfrm>
            <a:custGeom>
              <a:avLst/>
              <a:gdLst/>
              <a:ahLst/>
              <a:cxnLst/>
              <a:rect l="l" t="t" r="r" b="b"/>
              <a:pathLst>
                <a:path w="1291660" h="1533705">
                  <a:moveTo>
                    <a:pt x="0" y="0"/>
                  </a:moveTo>
                  <a:lnTo>
                    <a:pt x="1291660" y="0"/>
                  </a:lnTo>
                  <a:lnTo>
                    <a:pt x="1291660" y="1533705"/>
                  </a:lnTo>
                  <a:lnTo>
                    <a:pt x="0" y="1533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91660" cy="1581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39402" y="3319351"/>
            <a:ext cx="4338537" cy="2530916"/>
            <a:chOff x="0" y="0"/>
            <a:chExt cx="707961" cy="412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7961" cy="412994"/>
            </a:xfrm>
            <a:custGeom>
              <a:avLst/>
              <a:gdLst/>
              <a:ahLst/>
              <a:cxnLst/>
              <a:rect l="l" t="t" r="r" b="b"/>
              <a:pathLst>
                <a:path w="707961" h="412994">
                  <a:moveTo>
                    <a:pt x="0" y="0"/>
                  </a:moveTo>
                  <a:lnTo>
                    <a:pt x="707961" y="0"/>
                  </a:lnTo>
                  <a:lnTo>
                    <a:pt x="707961" y="412994"/>
                  </a:lnTo>
                  <a:lnTo>
                    <a:pt x="0" y="412994"/>
                  </a:lnTo>
                  <a:close/>
                </a:path>
              </a:pathLst>
            </a:custGeom>
            <a:blipFill>
              <a:blip r:embed="rId3"/>
              <a:stretch>
                <a:fillRect l="-1853" r="-1853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9" name="Freeform 9"/>
          <p:cNvSpPr/>
          <p:nvPr/>
        </p:nvSpPr>
        <p:spPr>
          <a:xfrm>
            <a:off x="1577969" y="5741858"/>
            <a:ext cx="6202340" cy="6202340"/>
          </a:xfrm>
          <a:custGeom>
            <a:avLst/>
            <a:gdLst/>
            <a:ahLst/>
            <a:cxnLst/>
            <a:rect l="l" t="t" r="r" b="b"/>
            <a:pathLst>
              <a:path w="6202340" h="6202340">
                <a:moveTo>
                  <a:pt x="0" y="0"/>
                </a:moveTo>
                <a:lnTo>
                  <a:pt x="6202340" y="0"/>
                </a:lnTo>
                <a:lnTo>
                  <a:pt x="6202340" y="6202340"/>
                </a:lnTo>
                <a:lnTo>
                  <a:pt x="0" y="620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>
            <a:off x="-2057400" y="82378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1" name="Freeform 11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12" name="Group 12"/>
          <p:cNvGrpSpPr/>
          <p:nvPr/>
        </p:nvGrpSpPr>
        <p:grpSpPr>
          <a:xfrm>
            <a:off x="13238134" y="3019742"/>
            <a:ext cx="4904272" cy="5823286"/>
            <a:chOff x="0" y="0"/>
            <a:chExt cx="1291660" cy="1533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1660" cy="1533705"/>
            </a:xfrm>
            <a:custGeom>
              <a:avLst/>
              <a:gdLst/>
              <a:ahLst/>
              <a:cxnLst/>
              <a:rect l="l" t="t" r="r" b="b"/>
              <a:pathLst>
                <a:path w="1291660" h="1533705">
                  <a:moveTo>
                    <a:pt x="0" y="0"/>
                  </a:moveTo>
                  <a:lnTo>
                    <a:pt x="1291660" y="0"/>
                  </a:lnTo>
                  <a:lnTo>
                    <a:pt x="1291660" y="1533705"/>
                  </a:lnTo>
                  <a:lnTo>
                    <a:pt x="0" y="1533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M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91660" cy="1581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21002" y="3319351"/>
            <a:ext cx="4338537" cy="2530916"/>
            <a:chOff x="0" y="0"/>
            <a:chExt cx="707961" cy="4129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7961" cy="412994"/>
            </a:xfrm>
            <a:custGeom>
              <a:avLst/>
              <a:gdLst/>
              <a:ahLst/>
              <a:cxnLst/>
              <a:rect l="l" t="t" r="r" b="b"/>
              <a:pathLst>
                <a:path w="707961" h="412994">
                  <a:moveTo>
                    <a:pt x="0" y="0"/>
                  </a:moveTo>
                  <a:lnTo>
                    <a:pt x="707961" y="0"/>
                  </a:lnTo>
                  <a:lnTo>
                    <a:pt x="707961" y="412994"/>
                  </a:lnTo>
                  <a:lnTo>
                    <a:pt x="0" y="412994"/>
                  </a:lnTo>
                  <a:close/>
                </a:path>
              </a:pathLst>
            </a:custGeom>
            <a:blipFill>
              <a:blip r:embed="rId8"/>
              <a:stretch>
                <a:fillRect t="-3569" b="-3569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39402" y="5883760"/>
            <a:ext cx="4520459" cy="285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4"/>
              </a:lnSpc>
            </a:pPr>
            <a:r>
              <a:rPr lang="en-US" sz="2346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Structure de </a:t>
            </a:r>
            <a:r>
              <a:rPr lang="en-US" sz="2346" b="1" i="1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university_db</a:t>
            </a:r>
            <a:r>
              <a:rPr lang="en-US" sz="2346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: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Utilisateurs : Table User (avec héritage logique pour Student et Teacher).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Pédagogie : Tables Module, Session (Emploi du temps).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Résultats : Table Evaluation.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2548" y="6246507"/>
            <a:ext cx="6136161" cy="363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Base de Données (Modèle Relationnel)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30041" y="5883760"/>
            <a:ext cx="4520459" cy="326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4"/>
              </a:lnSpc>
            </a:pPr>
            <a:r>
              <a:rPr lang="en-US" sz="2346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Relations Clés :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1 Enseignant → Plusieurs Modules.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1 Étudiant → Plusieurs Évaluations.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r>
              <a:rPr lang="en-US" sz="234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1 Module → Plusieurs Sessions.</a:t>
            </a:r>
          </a:p>
          <a:p>
            <a:pPr marL="506578" lvl="1" indent="-253289" algn="l">
              <a:lnSpc>
                <a:spcPts val="3284"/>
              </a:lnSpc>
              <a:buFont typeface="Arial"/>
              <a:buChar char="•"/>
            </a:pPr>
            <a:endParaRPr lang="en-US" sz="2346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6757" y="-425955"/>
            <a:ext cx="6044828" cy="5162158"/>
            <a:chOff x="0" y="0"/>
            <a:chExt cx="722556" cy="617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556" cy="617048"/>
            </a:xfrm>
            <a:custGeom>
              <a:avLst/>
              <a:gdLst/>
              <a:ahLst/>
              <a:cxnLst/>
              <a:rect l="l" t="t" r="r" b="b"/>
              <a:pathLst>
                <a:path w="722556" h="617048">
                  <a:moveTo>
                    <a:pt x="0" y="0"/>
                  </a:moveTo>
                  <a:lnTo>
                    <a:pt x="722556" y="0"/>
                  </a:lnTo>
                  <a:lnTo>
                    <a:pt x="722556" y="617048"/>
                  </a:lnTo>
                  <a:lnTo>
                    <a:pt x="0" y="617048"/>
                  </a:lnTo>
                  <a:close/>
                </a:path>
              </a:pathLst>
            </a:custGeom>
            <a:blipFill>
              <a:blip r:embed="rId2"/>
              <a:stretch>
                <a:fillRect l="-18318" r="-18318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80754" y="5139903"/>
            <a:ext cx="4461864" cy="4866983"/>
            <a:chOff x="0" y="0"/>
            <a:chExt cx="1107518" cy="1208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518" cy="1208076"/>
            </a:xfrm>
            <a:custGeom>
              <a:avLst/>
              <a:gdLst/>
              <a:ahLst/>
              <a:cxnLst/>
              <a:rect l="l" t="t" r="r" b="b"/>
              <a:pathLst>
                <a:path w="1107518" h="1208076">
                  <a:moveTo>
                    <a:pt x="0" y="0"/>
                  </a:moveTo>
                  <a:lnTo>
                    <a:pt x="1107518" y="0"/>
                  </a:lnTo>
                  <a:lnTo>
                    <a:pt x="1107518" y="1208076"/>
                  </a:lnTo>
                  <a:lnTo>
                    <a:pt x="0" y="1208076"/>
                  </a:lnTo>
                  <a:close/>
                </a:path>
              </a:pathLst>
            </a:custGeom>
            <a:solidFill>
              <a:srgbClr val="364B69">
                <a:alpha val="5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M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07518" cy="1255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3381" y="5423972"/>
            <a:ext cx="6784568" cy="5162158"/>
            <a:chOff x="0" y="0"/>
            <a:chExt cx="810979" cy="6170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0979" cy="617048"/>
            </a:xfrm>
            <a:custGeom>
              <a:avLst/>
              <a:gdLst/>
              <a:ahLst/>
              <a:cxnLst/>
              <a:rect l="l" t="t" r="r" b="b"/>
              <a:pathLst>
                <a:path w="810979" h="617048">
                  <a:moveTo>
                    <a:pt x="0" y="0"/>
                  </a:moveTo>
                  <a:lnTo>
                    <a:pt x="810979" y="0"/>
                  </a:lnTo>
                  <a:lnTo>
                    <a:pt x="810979" y="617048"/>
                  </a:lnTo>
                  <a:lnTo>
                    <a:pt x="0" y="617048"/>
                  </a:lnTo>
                  <a:close/>
                </a:path>
              </a:pathLst>
            </a:custGeom>
            <a:blipFill>
              <a:blip r:embed="rId3"/>
              <a:stretch>
                <a:fillRect l="-11787" r="-11787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43381" y="3878953"/>
            <a:ext cx="5953411" cy="511336"/>
          </a:xfrm>
          <a:custGeom>
            <a:avLst/>
            <a:gdLst/>
            <a:ahLst/>
            <a:cxnLst/>
            <a:rect l="l" t="t" r="r" b="b"/>
            <a:pathLst>
              <a:path w="5953411" h="511336">
                <a:moveTo>
                  <a:pt x="5953411" y="0"/>
                </a:moveTo>
                <a:lnTo>
                  <a:pt x="0" y="0"/>
                </a:lnTo>
                <a:lnTo>
                  <a:pt x="0" y="511335"/>
                </a:lnTo>
                <a:lnTo>
                  <a:pt x="5953411" y="511335"/>
                </a:lnTo>
                <a:lnTo>
                  <a:pt x="59534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>
            <a:off x="1028700" y="193845"/>
            <a:ext cx="4099732" cy="834855"/>
          </a:xfrm>
          <a:custGeom>
            <a:avLst/>
            <a:gdLst/>
            <a:ahLst/>
            <a:cxnLst/>
            <a:rect l="l" t="t" r="r" b="b"/>
            <a:pathLst>
              <a:path w="4099732" h="834855">
                <a:moveTo>
                  <a:pt x="0" y="0"/>
                </a:moveTo>
                <a:lnTo>
                  <a:pt x="4099732" y="0"/>
                </a:lnTo>
                <a:lnTo>
                  <a:pt x="4099732" y="834855"/>
                </a:lnTo>
                <a:lnTo>
                  <a:pt x="0" y="83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11" name="Group 11"/>
          <p:cNvGrpSpPr/>
          <p:nvPr/>
        </p:nvGrpSpPr>
        <p:grpSpPr>
          <a:xfrm>
            <a:off x="13495423" y="5143500"/>
            <a:ext cx="4461864" cy="4866983"/>
            <a:chOff x="0" y="0"/>
            <a:chExt cx="1107518" cy="1208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7518" cy="1208076"/>
            </a:xfrm>
            <a:custGeom>
              <a:avLst/>
              <a:gdLst/>
              <a:ahLst/>
              <a:cxnLst/>
              <a:rect l="l" t="t" r="r" b="b"/>
              <a:pathLst>
                <a:path w="1107518" h="1208076">
                  <a:moveTo>
                    <a:pt x="0" y="0"/>
                  </a:moveTo>
                  <a:lnTo>
                    <a:pt x="1107518" y="0"/>
                  </a:lnTo>
                  <a:lnTo>
                    <a:pt x="1107518" y="1208076"/>
                  </a:lnTo>
                  <a:lnTo>
                    <a:pt x="0" y="1208076"/>
                  </a:lnTo>
                  <a:close/>
                </a:path>
              </a:pathLst>
            </a:custGeom>
            <a:solidFill>
              <a:srgbClr val="364B69">
                <a:alpha val="5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M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7518" cy="1255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590347" y="5122462"/>
            <a:ext cx="4366939" cy="325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Modules de Gestion (CRUD) :</a:t>
            </a:r>
          </a:p>
          <a:p>
            <a:pPr marL="498868" lvl="1" indent="-249434" algn="l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Étudiants (Niveaux, Filières).</a:t>
            </a:r>
          </a:p>
          <a:p>
            <a:pPr marL="498868" lvl="1" indent="-249434" algn="l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Enseignants (Grades, Spécialités).</a:t>
            </a:r>
          </a:p>
          <a:p>
            <a:pPr marL="498868" lvl="1" indent="-249434" algn="l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Modules (Volumes horaires).</a:t>
            </a:r>
          </a:p>
          <a:p>
            <a:pPr algn="l">
              <a:lnSpc>
                <a:spcPts val="3234"/>
              </a:lnSpc>
            </a:pPr>
            <a:endParaRPr lang="en-US" sz="2310">
              <a:solidFill>
                <a:srgbClr val="F3F3F3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39517" y="1261944"/>
            <a:ext cx="6792690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3F3F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Fonctionnalités Clés - Gestion &amp; 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5679" y="5122462"/>
            <a:ext cx="4366939" cy="488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4"/>
              </a:lnSpc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Sécurité (Spring Security) :</a:t>
            </a:r>
          </a:p>
          <a:p>
            <a:pPr marL="498868" lvl="1" indent="-249434" algn="l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Authentification par Email/Mot de passe.</a:t>
            </a:r>
          </a:p>
          <a:p>
            <a:pPr marL="498868" lvl="1" indent="-249434" algn="l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3 Rôles distincts :</a:t>
            </a:r>
          </a:p>
          <a:p>
            <a:pPr marL="997736" lvl="2" indent="-332579" algn="l">
              <a:lnSpc>
                <a:spcPts val="3234"/>
              </a:lnSpc>
              <a:buFont typeface="Arial"/>
              <a:buChar char="⚬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ADMIN : Contrôle total (CRUD).</a:t>
            </a:r>
          </a:p>
          <a:p>
            <a:pPr marL="997736" lvl="2" indent="-332579" algn="l">
              <a:lnSpc>
                <a:spcPts val="3234"/>
              </a:lnSpc>
              <a:buFont typeface="Arial"/>
              <a:buChar char="⚬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TEACHER : Gestion des notes et vue emploi du temps.</a:t>
            </a:r>
          </a:p>
          <a:p>
            <a:pPr marL="997736" lvl="2" indent="-332579" algn="l">
              <a:lnSpc>
                <a:spcPts val="3234"/>
              </a:lnSpc>
              <a:buFont typeface="Arial"/>
              <a:buChar char="⚬"/>
            </a:pPr>
            <a:r>
              <a:rPr lang="en-US" sz="2310">
                <a:solidFill>
                  <a:srgbClr val="F3F3F3"/>
                </a:solidFill>
                <a:latin typeface="TT Firs Neue"/>
                <a:ea typeface="TT Firs Neue"/>
                <a:cs typeface="TT Firs Neue"/>
                <a:sym typeface="TT Firs Neue"/>
              </a:rPr>
              <a:t>STUDENT : Consultation (Notes et Planning).</a:t>
            </a:r>
          </a:p>
          <a:p>
            <a:pPr algn="l">
              <a:lnSpc>
                <a:spcPts val="3234"/>
              </a:lnSpc>
            </a:pPr>
            <a:endParaRPr lang="en-US" sz="2310">
              <a:solidFill>
                <a:srgbClr val="F3F3F3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638</Words>
  <Application>Microsoft Office PowerPoint</Application>
  <PresentationFormat>Personnalisé</PresentationFormat>
  <Paragraphs>100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TT Firs Neue Bold</vt:lpstr>
      <vt:lpstr>Heading Now 71-78</vt:lpstr>
      <vt:lpstr>Poppins Bold</vt:lpstr>
      <vt:lpstr>TT Firs Neue</vt:lpstr>
      <vt:lpstr>Calibri</vt:lpstr>
      <vt:lpstr>TT Firs Neue Bold Italics</vt:lpstr>
      <vt:lpstr>Arial</vt:lpstr>
      <vt:lpstr>Poppins</vt:lpstr>
      <vt:lpstr>Agrandir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Creative Portfolio Presentation</dc:title>
  <cp:lastModifiedBy>Lina HARTI</cp:lastModifiedBy>
  <cp:revision>3</cp:revision>
  <dcterms:created xsi:type="dcterms:W3CDTF">2006-08-16T00:00:00Z</dcterms:created>
  <dcterms:modified xsi:type="dcterms:W3CDTF">2026-01-13T08:52:29Z</dcterms:modified>
  <dc:identifier>DAG-OzlgM80</dc:identifier>
</cp:coreProperties>
</file>